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327"/>
  </p:normalViewPr>
  <p:slideViewPr>
    <p:cSldViewPr snapToGrid="0" snapToObjects="1">
      <p:cViewPr varScale="1">
        <p:scale>
          <a:sx n="109" d="100"/>
          <a:sy n="109"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ehind-the-enemy-lines.com/2012/12/mechanical-turk-changing-defaults-gam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https://requester.mturk.com/help/faq#what_are_masters</a:t>
            </a:r>
          </a:p>
          <a:p>
            <a:r>
              <a:t>You can have Masters who have demonstrated accuracy specifically in Data Categorization or Photo Moderation do your HITs, or you can elect to have general Masters perform your HITs. Because</a:t>
            </a:r>
          </a:p>
        </p:txBody>
      </p:sp>
    </p:spTree>
    <p:extLst>
      <p:ext uri="{BB962C8B-B14F-4D97-AF65-F5344CB8AC3E}">
        <p14:creationId xmlns:p14="http://schemas.microsoft.com/office/powerpoint/2010/main" val="202943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lvl1pPr>
              <a:defRPr u="sng">
                <a:hlinkClick r:id="rId3"/>
              </a:defRPr>
            </a:lvl1pPr>
          </a:lstStyle>
          <a:p>
            <a:pPr>
              <a:defRPr u="none"/>
            </a:pPr>
            <a:r>
              <a:rPr u="sng">
                <a:hlinkClick r:id="rId3"/>
              </a:rPr>
              <a:t>http://www.behind-the-enemy-lines.com/2012/12/mechanical-turk-changing-defaults-game.html</a:t>
            </a:r>
          </a:p>
        </p:txBody>
      </p:sp>
    </p:spTree>
    <p:extLst>
      <p:ext uri="{BB962C8B-B14F-4D97-AF65-F5344CB8AC3E}">
        <p14:creationId xmlns:p14="http://schemas.microsoft.com/office/powerpoint/2010/main" val="406947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 Increases quality</a:t>
            </a:r>
          </a:p>
          <a:p>
            <a:r>
              <a:t>* Reduces participation</a:t>
            </a:r>
          </a:p>
        </p:txBody>
      </p:sp>
    </p:spTree>
    <p:extLst>
      <p:ext uri="{BB962C8B-B14F-4D97-AF65-F5344CB8AC3E}">
        <p14:creationId xmlns:p14="http://schemas.microsoft.com/office/powerpoint/2010/main" val="365876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normAutofit/>
          </a:bodyPr>
          <a:lstStyle>
            <a:lvl1pPr>
              <a:defRPr>
                <a:latin typeface="Helvetica Neue Light"/>
                <a:ea typeface="Helvetica Neue Light"/>
                <a:cs typeface="Helvetica Neue Light"/>
                <a:sym typeface="Helvetica Neue Light"/>
              </a:defRPr>
            </a:lvl1pPr>
          </a:lstStyle>
          <a:p>
            <a:r>
              <a:t>Title Text</a:t>
            </a:r>
          </a:p>
        </p:txBody>
      </p:sp>
      <p:sp>
        <p:nvSpPr>
          <p:cNvPr id="21" name="Body Level One…"/>
          <p:cNvSpPr txBox="1">
            <a:spLocks noGrp="1"/>
          </p:cNvSpPr>
          <p:nvPr>
            <p:ph type="body" idx="1"/>
          </p:nvPr>
        </p:nvSpPr>
        <p:spPr>
          <a:xfrm>
            <a:off x="1190625" y="1946672"/>
            <a:ext cx="9810750"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13425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owdsourcing-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image" Target="../media/image56.ti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6.tif"/><Relationship Id="rId5" Type="http://schemas.openxmlformats.org/officeDocument/2006/relationships/image" Target="../media/image57.tif"/><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6.tif"/><Relationship Id="rId5" Type="http://schemas.openxmlformats.org/officeDocument/2006/relationships/image" Target="../media/image57.tif"/><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6.tif"/><Relationship Id="rId5" Type="http://schemas.openxmlformats.org/officeDocument/2006/relationships/image" Target="../media/image57.tif"/><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Amazon Mechanical Turk</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normAutofit/>
          </a:bodyPr>
          <a:lstStyle/>
          <a:p>
            <a:r>
              <a:rPr lang="en-US" dirty="0"/>
              <a:t>Professor Chris </a:t>
            </a:r>
            <a:r>
              <a:rPr lang="en-US" dirty="0" err="1"/>
              <a:t>Callison</a:t>
            </a:r>
            <a:r>
              <a:rPr lang="en-US" dirty="0"/>
              <a:t>-Burch</a:t>
            </a:r>
          </a:p>
          <a:p>
            <a:r>
              <a:rPr lang="en-US" dirty="0">
                <a:hlinkClick r:id="rId2"/>
              </a:rPr>
              <a:t>crowdsourcing-</a:t>
            </a:r>
            <a:r>
              <a:rPr lang="en-US" dirty="0" err="1">
                <a:hlinkClick r:id="rId2"/>
              </a:rPr>
              <a:t>class.org</a:t>
            </a:r>
            <a:endParaRPr lang="en-US" dirty="0"/>
          </a:p>
          <a:p>
            <a:endParaRPr lang="en-US" dirty="0"/>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riting"/>
          <p:cNvSpPr txBox="1">
            <a:spLocks noGrp="1"/>
          </p:cNvSpPr>
          <p:nvPr>
            <p:ph type="title"/>
          </p:nvPr>
        </p:nvSpPr>
        <p:spPr>
          <a:prstGeom prst="rect">
            <a:avLst/>
          </a:prstGeom>
        </p:spPr>
        <p:txBody>
          <a:bodyPr/>
          <a:lstStyle/>
          <a:p>
            <a:r>
              <a:t>Writing</a:t>
            </a:r>
          </a:p>
        </p:txBody>
      </p:sp>
      <p:pic>
        <p:nvPicPr>
          <p:cNvPr id="219" name="droppedImage.pdf" descr="droppedImage.pdf"/>
          <p:cNvPicPr>
            <a:picLocks noChangeAspect="1"/>
          </p:cNvPicPr>
          <p:nvPr/>
        </p:nvPicPr>
        <p:blipFill>
          <a:blip r:embed="rId2"/>
          <a:stretch>
            <a:fillRect/>
          </a:stretch>
        </p:blipFill>
        <p:spPr>
          <a:xfrm>
            <a:off x="1594507" y="1915813"/>
            <a:ext cx="9001126" cy="5469038"/>
          </a:xfrm>
          <a:prstGeom prst="rect">
            <a:avLst/>
          </a:prstGeom>
          <a:ln w="12700">
            <a:miter lim="400000"/>
          </a:ln>
        </p:spPr>
      </p:pic>
    </p:spTree>
    <p:extLst>
      <p:ext uri="{BB962C8B-B14F-4D97-AF65-F5344CB8AC3E}">
        <p14:creationId xmlns:p14="http://schemas.microsoft.com/office/powerpoint/2010/main" val="5466173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droppedImage.pdf" descr="droppedImage.pdf"/>
          <p:cNvPicPr>
            <a:picLocks noChangeAspect="1"/>
          </p:cNvPicPr>
          <p:nvPr/>
        </p:nvPicPr>
        <p:blipFill>
          <a:blip r:embed="rId2"/>
          <a:stretch>
            <a:fillRect/>
          </a:stretch>
        </p:blipFill>
        <p:spPr>
          <a:xfrm>
            <a:off x="2015133" y="1375446"/>
            <a:ext cx="8332462" cy="7733110"/>
          </a:xfrm>
          <a:prstGeom prst="rect">
            <a:avLst/>
          </a:prstGeom>
          <a:ln w="12700">
            <a:miter lim="400000"/>
          </a:ln>
        </p:spPr>
      </p:pic>
      <p:sp>
        <p:nvSpPr>
          <p:cNvPr id="222" name="Any HTML form"/>
          <p:cNvSpPr txBox="1">
            <a:spLocks noGrp="1"/>
          </p:cNvSpPr>
          <p:nvPr>
            <p:ph type="title"/>
          </p:nvPr>
        </p:nvSpPr>
        <p:spPr>
          <a:prstGeom prst="rect">
            <a:avLst/>
          </a:prstGeom>
        </p:spPr>
        <p:txBody>
          <a:bodyPr/>
          <a:lstStyle/>
          <a:p>
            <a:r>
              <a:t>Any HTML form</a:t>
            </a:r>
          </a:p>
        </p:txBody>
      </p:sp>
    </p:spTree>
    <p:extLst>
      <p:ext uri="{BB962C8B-B14F-4D97-AF65-F5344CB8AC3E}">
        <p14:creationId xmlns:p14="http://schemas.microsoft.com/office/powerpoint/2010/main" val="4051300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droppedImage.png" descr="droppedImage.png"/>
          <p:cNvPicPr>
            <a:picLocks noChangeAspect="1"/>
          </p:cNvPicPr>
          <p:nvPr/>
        </p:nvPicPr>
        <p:blipFill>
          <a:blip r:embed="rId2"/>
          <a:stretch>
            <a:fillRect/>
          </a:stretch>
        </p:blipFill>
        <p:spPr>
          <a:xfrm>
            <a:off x="1220391" y="0"/>
            <a:ext cx="9751219" cy="6858000"/>
          </a:xfrm>
          <a:prstGeom prst="rect">
            <a:avLst/>
          </a:prstGeom>
          <a:ln w="12700">
            <a:miter lim="400000"/>
          </a:ln>
        </p:spPr>
      </p:pic>
    </p:spTree>
    <p:extLst>
      <p:ext uri="{BB962C8B-B14F-4D97-AF65-F5344CB8AC3E}">
        <p14:creationId xmlns:p14="http://schemas.microsoft.com/office/powerpoint/2010/main" val="34365481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droppedImage.png" descr="droppedImage.png"/>
          <p:cNvPicPr>
            <a:picLocks noChangeAspect="1"/>
          </p:cNvPicPr>
          <p:nvPr/>
        </p:nvPicPr>
        <p:blipFill>
          <a:blip r:embed="rId2"/>
          <a:stretch>
            <a:fillRect/>
          </a:stretch>
        </p:blipFill>
        <p:spPr>
          <a:xfrm>
            <a:off x="1015008" y="0"/>
            <a:ext cx="9849445" cy="6858000"/>
          </a:xfrm>
          <a:prstGeom prst="rect">
            <a:avLst/>
          </a:prstGeom>
          <a:ln w="12700">
            <a:miter lim="400000"/>
          </a:ln>
        </p:spPr>
      </p:pic>
    </p:spTree>
    <p:extLst>
      <p:ext uri="{BB962C8B-B14F-4D97-AF65-F5344CB8AC3E}">
        <p14:creationId xmlns:p14="http://schemas.microsoft.com/office/powerpoint/2010/main" val="23663859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droppedImage.png" descr="droppedImage.png"/>
          <p:cNvPicPr>
            <a:picLocks noChangeAspect="1"/>
          </p:cNvPicPr>
          <p:nvPr/>
        </p:nvPicPr>
        <p:blipFill>
          <a:blip r:embed="rId2"/>
          <a:stretch>
            <a:fillRect/>
          </a:stretch>
        </p:blipFill>
        <p:spPr>
          <a:xfrm>
            <a:off x="1157883" y="0"/>
            <a:ext cx="10019109" cy="6840141"/>
          </a:xfrm>
          <a:prstGeom prst="rect">
            <a:avLst/>
          </a:prstGeom>
          <a:ln w="12700">
            <a:miter lim="400000"/>
          </a:ln>
        </p:spPr>
      </p:pic>
    </p:spTree>
    <p:extLst>
      <p:ext uri="{BB962C8B-B14F-4D97-AF65-F5344CB8AC3E}">
        <p14:creationId xmlns:p14="http://schemas.microsoft.com/office/powerpoint/2010/main" val="270703472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droppedImage.png" descr="droppedImage.png"/>
          <p:cNvPicPr>
            <a:picLocks noChangeAspect="1"/>
          </p:cNvPicPr>
          <p:nvPr/>
        </p:nvPicPr>
        <p:blipFill>
          <a:blip r:embed="rId2"/>
          <a:stretch>
            <a:fillRect/>
          </a:stretch>
        </p:blipFill>
        <p:spPr>
          <a:xfrm>
            <a:off x="1166813" y="0"/>
            <a:ext cx="9849445" cy="6858000"/>
          </a:xfrm>
          <a:prstGeom prst="rect">
            <a:avLst/>
          </a:prstGeom>
          <a:ln w="12700">
            <a:miter lim="400000"/>
          </a:ln>
        </p:spPr>
      </p:pic>
    </p:spTree>
    <p:extLst>
      <p:ext uri="{BB962C8B-B14F-4D97-AF65-F5344CB8AC3E}">
        <p14:creationId xmlns:p14="http://schemas.microsoft.com/office/powerpoint/2010/main" val="3826277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droppedImage.png" descr="droppedImage.png"/>
          <p:cNvPicPr>
            <a:picLocks noChangeAspect="1"/>
          </p:cNvPicPr>
          <p:nvPr/>
        </p:nvPicPr>
        <p:blipFill>
          <a:blip r:embed="rId2"/>
          <a:stretch>
            <a:fillRect/>
          </a:stretch>
        </p:blipFill>
        <p:spPr>
          <a:xfrm>
            <a:off x="1104304" y="0"/>
            <a:ext cx="9813727" cy="6858000"/>
          </a:xfrm>
          <a:prstGeom prst="rect">
            <a:avLst/>
          </a:prstGeom>
          <a:ln w="12700">
            <a:miter lim="400000"/>
          </a:ln>
        </p:spPr>
      </p:pic>
    </p:spTree>
    <p:extLst>
      <p:ext uri="{BB962C8B-B14F-4D97-AF65-F5344CB8AC3E}">
        <p14:creationId xmlns:p14="http://schemas.microsoft.com/office/powerpoint/2010/main" val="8861545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droppedImage.png" descr="droppedImage.png"/>
          <p:cNvPicPr>
            <a:picLocks noChangeAspect="1"/>
          </p:cNvPicPr>
          <p:nvPr/>
        </p:nvPicPr>
        <p:blipFill>
          <a:blip r:embed="rId2"/>
          <a:stretch>
            <a:fillRect/>
          </a:stretch>
        </p:blipFill>
        <p:spPr>
          <a:xfrm>
            <a:off x="1202531" y="17859"/>
            <a:ext cx="9804797" cy="6858000"/>
          </a:xfrm>
          <a:prstGeom prst="rect">
            <a:avLst/>
          </a:prstGeom>
          <a:ln w="12700">
            <a:miter lim="400000"/>
          </a:ln>
        </p:spPr>
      </p:pic>
    </p:spTree>
    <p:extLst>
      <p:ext uri="{BB962C8B-B14F-4D97-AF65-F5344CB8AC3E}">
        <p14:creationId xmlns:p14="http://schemas.microsoft.com/office/powerpoint/2010/main" val="2645792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droppedImage.png" descr="droppedImage.png"/>
          <p:cNvPicPr>
            <a:picLocks noChangeAspect="1"/>
          </p:cNvPicPr>
          <p:nvPr/>
        </p:nvPicPr>
        <p:blipFill>
          <a:blip r:embed="rId2"/>
          <a:stretch>
            <a:fillRect/>
          </a:stretch>
        </p:blipFill>
        <p:spPr>
          <a:xfrm>
            <a:off x="1122164" y="0"/>
            <a:ext cx="9947672" cy="4714875"/>
          </a:xfrm>
          <a:prstGeom prst="rect">
            <a:avLst/>
          </a:prstGeom>
          <a:ln w="12700">
            <a:miter lim="400000"/>
          </a:ln>
        </p:spPr>
      </p:pic>
    </p:spTree>
    <p:extLst>
      <p:ext uri="{BB962C8B-B14F-4D97-AF65-F5344CB8AC3E}">
        <p14:creationId xmlns:p14="http://schemas.microsoft.com/office/powerpoint/2010/main" val="416762394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droppedImage.png" descr="droppedImage.png"/>
          <p:cNvPicPr>
            <a:picLocks noChangeAspect="1"/>
          </p:cNvPicPr>
          <p:nvPr/>
        </p:nvPicPr>
        <p:blipFill>
          <a:blip r:embed="rId2"/>
          <a:stretch>
            <a:fillRect/>
          </a:stretch>
        </p:blipFill>
        <p:spPr>
          <a:xfrm>
            <a:off x="1086446" y="-89297"/>
            <a:ext cx="10019109" cy="5965031"/>
          </a:xfrm>
          <a:prstGeom prst="rect">
            <a:avLst/>
          </a:prstGeom>
          <a:ln w="12700">
            <a:miter lim="400000"/>
          </a:ln>
        </p:spPr>
      </p:pic>
    </p:spTree>
    <p:extLst>
      <p:ext uri="{BB962C8B-B14F-4D97-AF65-F5344CB8AC3E}">
        <p14:creationId xmlns:p14="http://schemas.microsoft.com/office/powerpoint/2010/main" val="19650550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droppedImage.png" descr="droppedImage.png"/>
          <p:cNvPicPr>
            <a:picLocks noChangeAspect="1"/>
          </p:cNvPicPr>
          <p:nvPr/>
        </p:nvPicPr>
        <p:blipFill>
          <a:blip r:embed="rId2"/>
          <a:stretch>
            <a:fillRect/>
          </a:stretch>
        </p:blipFill>
        <p:spPr>
          <a:xfrm>
            <a:off x="1095375" y="0"/>
            <a:ext cx="9992320" cy="6858000"/>
          </a:xfrm>
          <a:prstGeom prst="rect">
            <a:avLst/>
          </a:prstGeom>
          <a:ln w="12700">
            <a:miter lim="400000"/>
          </a:ln>
        </p:spPr>
      </p:pic>
    </p:spTree>
    <p:extLst>
      <p:ext uri="{BB962C8B-B14F-4D97-AF65-F5344CB8AC3E}">
        <p14:creationId xmlns:p14="http://schemas.microsoft.com/office/powerpoint/2010/main" val="337784917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droppedImage.png" descr="droppedImage.png"/>
          <p:cNvPicPr>
            <a:picLocks noChangeAspect="1"/>
          </p:cNvPicPr>
          <p:nvPr/>
        </p:nvPicPr>
        <p:blipFill>
          <a:blip r:embed="rId2"/>
          <a:stretch>
            <a:fillRect/>
          </a:stretch>
        </p:blipFill>
        <p:spPr>
          <a:xfrm>
            <a:off x="1193602" y="-8930"/>
            <a:ext cx="9795867" cy="6858000"/>
          </a:xfrm>
          <a:prstGeom prst="rect">
            <a:avLst/>
          </a:prstGeom>
          <a:ln w="12700">
            <a:miter lim="400000"/>
          </a:ln>
        </p:spPr>
      </p:pic>
    </p:spTree>
    <p:extLst>
      <p:ext uri="{BB962C8B-B14F-4D97-AF65-F5344CB8AC3E}">
        <p14:creationId xmlns:p14="http://schemas.microsoft.com/office/powerpoint/2010/main" val="3286088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droppedImage.png" descr="droppedImage.png"/>
          <p:cNvPicPr>
            <a:picLocks noChangeAspect="1"/>
          </p:cNvPicPr>
          <p:nvPr/>
        </p:nvPicPr>
        <p:blipFill>
          <a:blip r:embed="rId2"/>
          <a:stretch>
            <a:fillRect/>
          </a:stretch>
        </p:blipFill>
        <p:spPr>
          <a:xfrm>
            <a:off x="970359" y="-62508"/>
            <a:ext cx="9831586" cy="6858000"/>
          </a:xfrm>
          <a:prstGeom prst="rect">
            <a:avLst/>
          </a:prstGeom>
          <a:ln w="12700">
            <a:miter lim="400000"/>
          </a:ln>
        </p:spPr>
      </p:pic>
    </p:spTree>
    <p:extLst>
      <p:ext uri="{BB962C8B-B14F-4D97-AF65-F5344CB8AC3E}">
        <p14:creationId xmlns:p14="http://schemas.microsoft.com/office/powerpoint/2010/main" val="1346422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droppedImage.png" descr="droppedImage.png"/>
          <p:cNvPicPr>
            <a:picLocks noChangeAspect="1"/>
          </p:cNvPicPr>
          <p:nvPr/>
        </p:nvPicPr>
        <p:blipFill>
          <a:blip r:embed="rId2"/>
          <a:stretch>
            <a:fillRect/>
          </a:stretch>
        </p:blipFill>
        <p:spPr>
          <a:xfrm>
            <a:off x="961430" y="-151805"/>
            <a:ext cx="9840516" cy="6858000"/>
          </a:xfrm>
          <a:prstGeom prst="rect">
            <a:avLst/>
          </a:prstGeom>
          <a:ln w="12700">
            <a:miter lim="400000"/>
          </a:ln>
        </p:spPr>
      </p:pic>
    </p:spTree>
    <p:extLst>
      <p:ext uri="{BB962C8B-B14F-4D97-AF65-F5344CB8AC3E}">
        <p14:creationId xmlns:p14="http://schemas.microsoft.com/office/powerpoint/2010/main" val="6340312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Building your own HIT"/>
          <p:cNvSpPr txBox="1">
            <a:spLocks noGrp="1"/>
          </p:cNvSpPr>
          <p:nvPr>
            <p:ph type="title"/>
          </p:nvPr>
        </p:nvSpPr>
        <p:spPr>
          <a:prstGeom prst="rect">
            <a:avLst/>
          </a:prstGeom>
        </p:spPr>
        <p:txBody>
          <a:bodyPr/>
          <a:lstStyle/>
          <a:p>
            <a:r>
              <a:t>Building your own HIT</a:t>
            </a:r>
          </a:p>
        </p:txBody>
      </p:sp>
      <p:sp>
        <p:nvSpPr>
          <p:cNvPr id="247" name="Set the parameters of your HIT…"/>
          <p:cNvSpPr txBox="1">
            <a:spLocks noGrp="1"/>
          </p:cNvSpPr>
          <p:nvPr>
            <p:ph type="body" idx="1"/>
          </p:nvPr>
        </p:nvSpPr>
        <p:spPr>
          <a:prstGeom prst="rect">
            <a:avLst/>
          </a:prstGeom>
        </p:spPr>
        <p:txBody>
          <a:bodyPr>
            <a:normAutofit fontScale="92500" lnSpcReduction="20000"/>
          </a:bodyPr>
          <a:lstStyle/>
          <a:p>
            <a:pPr marL="500045" indent="-321457" defTabSz="328600">
              <a:spcBef>
                <a:spcPts val="1336"/>
              </a:spcBef>
              <a:defRPr sz="3360"/>
            </a:pPr>
            <a:r>
              <a:t>Set the parameters of your HIT</a:t>
            </a:r>
          </a:p>
          <a:p>
            <a:pPr marL="500045" indent="-321457" defTabSz="328600">
              <a:spcBef>
                <a:spcPts val="1336"/>
              </a:spcBef>
              <a:defRPr sz="3360"/>
            </a:pPr>
            <a:r>
              <a:t>Optionally, specify requirements for which Turkers can complete your HIT</a:t>
            </a:r>
          </a:p>
          <a:p>
            <a:pPr marL="500045" indent="-321457" defTabSz="328600">
              <a:spcBef>
                <a:spcPts val="1336"/>
              </a:spcBef>
              <a:defRPr sz="3360"/>
            </a:pPr>
            <a:r>
              <a:t>Design an HTML template with ${variables}</a:t>
            </a:r>
          </a:p>
          <a:p>
            <a:pPr marL="500045" indent="-321457" defTabSz="328600">
              <a:spcBef>
                <a:spcPts val="1336"/>
              </a:spcBef>
              <a:defRPr sz="3360"/>
            </a:pPr>
            <a:r>
              <a:t>Upload a CSV file to populate the variables</a:t>
            </a:r>
          </a:p>
          <a:p>
            <a:pPr marL="500045" indent="-321457" defTabSz="328600">
              <a:spcBef>
                <a:spcPts val="1336"/>
              </a:spcBef>
              <a:defRPr sz="3360"/>
            </a:pPr>
            <a:r>
              <a:t>Pre-pay Amazon for the work</a:t>
            </a:r>
          </a:p>
          <a:p>
            <a:pPr marL="500045" indent="-321457" defTabSz="328600">
              <a:spcBef>
                <a:spcPts val="1336"/>
              </a:spcBef>
              <a:defRPr sz="3360"/>
            </a:pPr>
            <a:r>
              <a:t>Approve/reject work from Turkers</a:t>
            </a:r>
          </a:p>
          <a:p>
            <a:pPr marL="500045" indent="-321457" defTabSz="328600">
              <a:spcBef>
                <a:spcPts val="1336"/>
              </a:spcBef>
              <a:defRPr sz="3360"/>
            </a:pPr>
            <a:r>
              <a:t>Analyze results</a:t>
            </a:r>
          </a:p>
        </p:txBody>
      </p:sp>
    </p:spTree>
    <p:extLst>
      <p:ext uri="{BB962C8B-B14F-4D97-AF65-F5344CB8AC3E}">
        <p14:creationId xmlns:p14="http://schemas.microsoft.com/office/powerpoint/2010/main" val="34151148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HIT Parameters"/>
          <p:cNvSpPr txBox="1">
            <a:spLocks noGrp="1"/>
          </p:cNvSpPr>
          <p:nvPr>
            <p:ph type="title"/>
          </p:nvPr>
        </p:nvSpPr>
        <p:spPr>
          <a:prstGeom prst="rect">
            <a:avLst/>
          </a:prstGeom>
        </p:spPr>
        <p:txBody>
          <a:bodyPr/>
          <a:lstStyle/>
          <a:p>
            <a:r>
              <a:t>HIT Parameters</a:t>
            </a:r>
          </a:p>
        </p:txBody>
      </p:sp>
      <p:sp>
        <p:nvSpPr>
          <p:cNvPr id="250" name="title…"/>
          <p:cNvSpPr txBox="1">
            <a:spLocks noGrp="1"/>
          </p:cNvSpPr>
          <p:nvPr>
            <p:ph type="body" idx="1"/>
          </p:nvPr>
        </p:nvSpPr>
        <p:spPr>
          <a:prstGeom prst="rect">
            <a:avLst/>
          </a:prstGeom>
        </p:spPr>
        <p:txBody>
          <a:bodyPr/>
          <a:lstStyle/>
          <a:p>
            <a:pPr lvl="1"/>
            <a:r>
              <a:t>title</a:t>
            </a:r>
          </a:p>
          <a:p>
            <a:pPr lvl="1"/>
            <a:r>
              <a:t>description</a:t>
            </a:r>
          </a:p>
          <a:p>
            <a:pPr lvl="1"/>
            <a:r>
              <a:t>keywords</a:t>
            </a:r>
          </a:p>
          <a:p>
            <a:pPr lvl="1"/>
            <a:r>
              <a:t>reward amount</a:t>
            </a:r>
          </a:p>
          <a:p>
            <a:pPr lvl="1"/>
            <a:r>
              <a:t>max time allotted for work</a:t>
            </a:r>
          </a:p>
          <a:p>
            <a:pPr lvl="1"/>
            <a:r>
              <a:t>auto approval time</a:t>
            </a:r>
          </a:p>
        </p:txBody>
      </p:sp>
    </p:spTree>
    <p:extLst>
      <p:ext uri="{BB962C8B-B14F-4D97-AF65-F5344CB8AC3E}">
        <p14:creationId xmlns:p14="http://schemas.microsoft.com/office/powerpoint/2010/main" val="28348571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droppedImage.png" descr="droppedImage.png"/>
          <p:cNvPicPr>
            <a:picLocks noChangeAspect="1"/>
          </p:cNvPicPr>
          <p:nvPr/>
        </p:nvPicPr>
        <p:blipFill>
          <a:blip r:embed="rId2"/>
          <a:stretch>
            <a:fillRect/>
          </a:stretch>
        </p:blipFill>
        <p:spPr>
          <a:xfrm>
            <a:off x="1488281" y="0"/>
            <a:ext cx="9215438" cy="6858000"/>
          </a:xfrm>
          <a:prstGeom prst="rect">
            <a:avLst/>
          </a:prstGeom>
          <a:ln w="12700">
            <a:miter lim="400000"/>
          </a:ln>
        </p:spPr>
      </p:pic>
    </p:spTree>
    <p:extLst>
      <p:ext uri="{BB962C8B-B14F-4D97-AF65-F5344CB8AC3E}">
        <p14:creationId xmlns:p14="http://schemas.microsoft.com/office/powerpoint/2010/main" val="17975538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Purpose of redundancy"/>
          <p:cNvSpPr txBox="1">
            <a:spLocks noGrp="1"/>
          </p:cNvSpPr>
          <p:nvPr>
            <p:ph type="title"/>
          </p:nvPr>
        </p:nvSpPr>
        <p:spPr>
          <a:prstGeom prst="rect">
            <a:avLst/>
          </a:prstGeom>
        </p:spPr>
        <p:txBody>
          <a:bodyPr>
            <a:normAutofit fontScale="90000"/>
          </a:bodyPr>
          <a:lstStyle>
            <a:lvl1pPr defTabSz="560831">
              <a:defRPr sz="8064"/>
            </a:lvl1pPr>
          </a:lstStyle>
          <a:p>
            <a:r>
              <a:t>Purpose of redundancy</a:t>
            </a:r>
          </a:p>
        </p:txBody>
      </p:sp>
      <p:sp>
        <p:nvSpPr>
          <p:cNvPr id="255" name="MTurk lets you set the number of assignments per HIT…"/>
          <p:cNvSpPr txBox="1">
            <a:spLocks noGrp="1"/>
          </p:cNvSpPr>
          <p:nvPr>
            <p:ph type="body" idx="1"/>
          </p:nvPr>
        </p:nvSpPr>
        <p:spPr>
          <a:xfrm>
            <a:off x="2416969" y="1946672"/>
            <a:ext cx="7358063" cy="4392465"/>
          </a:xfrm>
          <a:prstGeom prst="rect">
            <a:avLst/>
          </a:prstGeom>
        </p:spPr>
        <p:txBody>
          <a:bodyPr>
            <a:normAutofit fontScale="85000" lnSpcReduction="20000"/>
          </a:bodyPr>
          <a:lstStyle/>
          <a:p>
            <a:pPr marL="531298" indent="-341548" defTabSz="349138">
              <a:spcBef>
                <a:spcPts val="1406"/>
              </a:spcBef>
              <a:defRPr sz="3570"/>
            </a:pPr>
            <a:r>
              <a:t>MTurk lets you set the number of assignments per HIT</a:t>
            </a:r>
          </a:p>
          <a:p>
            <a:pPr marL="531298" indent="-341548" defTabSz="349138">
              <a:spcBef>
                <a:spcPts val="1406"/>
              </a:spcBef>
              <a:defRPr sz="3570"/>
            </a:pPr>
            <a:r>
              <a:t>That gives you different (redundant) answers from different Turkers</a:t>
            </a:r>
          </a:p>
          <a:p>
            <a:pPr marL="531298" indent="-341548" defTabSz="349138">
              <a:spcBef>
                <a:spcPts val="1406"/>
              </a:spcBef>
              <a:defRPr sz="3570"/>
            </a:pPr>
            <a:r>
              <a:t>This lets you conduct surveys (num assignments = num respondents) </a:t>
            </a:r>
          </a:p>
          <a:p>
            <a:pPr marL="531298" indent="-341548" defTabSz="349138">
              <a:spcBef>
                <a:spcPts val="1406"/>
              </a:spcBef>
              <a:defRPr sz="3570"/>
            </a:pPr>
            <a:r>
              <a:t>Also, lets you take votes and do tie-breaking, or do quality control</a:t>
            </a:r>
          </a:p>
          <a:p>
            <a:pPr marL="531298" indent="-341548" defTabSz="349138">
              <a:spcBef>
                <a:spcPts val="1406"/>
              </a:spcBef>
              <a:defRPr sz="3570"/>
            </a:pPr>
            <a:r>
              <a:t>Redundancy &gt;= 10x incurs higher fees on MTurk</a:t>
            </a:r>
          </a:p>
        </p:txBody>
      </p:sp>
    </p:spTree>
    <p:extLst>
      <p:ext uri="{BB962C8B-B14F-4D97-AF65-F5344CB8AC3E}">
        <p14:creationId xmlns:p14="http://schemas.microsoft.com/office/powerpoint/2010/main" val="122736808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droppedImage.png" descr="droppedImage.png"/>
          <p:cNvPicPr>
            <a:picLocks noChangeAspect="1"/>
          </p:cNvPicPr>
          <p:nvPr/>
        </p:nvPicPr>
        <p:blipFill>
          <a:blip r:embed="rId2"/>
          <a:stretch>
            <a:fillRect/>
          </a:stretch>
        </p:blipFill>
        <p:spPr>
          <a:xfrm>
            <a:off x="1524000" y="4448"/>
            <a:ext cx="9117211" cy="8269887"/>
          </a:xfrm>
          <a:prstGeom prst="rect">
            <a:avLst/>
          </a:prstGeom>
          <a:ln w="12700">
            <a:miter lim="400000"/>
          </a:ln>
        </p:spPr>
      </p:pic>
    </p:spTree>
    <p:extLst>
      <p:ext uri="{BB962C8B-B14F-4D97-AF65-F5344CB8AC3E}">
        <p14:creationId xmlns:p14="http://schemas.microsoft.com/office/powerpoint/2010/main" val="10249691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Worker Requirements"/>
          <p:cNvSpPr txBox="1">
            <a:spLocks noGrp="1"/>
          </p:cNvSpPr>
          <p:nvPr>
            <p:ph type="title"/>
          </p:nvPr>
        </p:nvSpPr>
        <p:spPr>
          <a:prstGeom prst="rect">
            <a:avLst/>
          </a:prstGeom>
        </p:spPr>
        <p:txBody>
          <a:bodyPr/>
          <a:lstStyle/>
          <a:p>
            <a:r>
              <a:t>Worker Requirements</a:t>
            </a:r>
          </a:p>
        </p:txBody>
      </p:sp>
      <p:pic>
        <p:nvPicPr>
          <p:cNvPr id="260" name="droppedImage.png" descr="droppedImage.png"/>
          <p:cNvPicPr>
            <a:picLocks noChangeAspect="1"/>
          </p:cNvPicPr>
          <p:nvPr/>
        </p:nvPicPr>
        <p:blipFill>
          <a:blip r:embed="rId2"/>
          <a:stretch>
            <a:fillRect/>
          </a:stretch>
        </p:blipFill>
        <p:spPr>
          <a:xfrm>
            <a:off x="1711524" y="2000250"/>
            <a:ext cx="8760023" cy="2250281"/>
          </a:xfrm>
          <a:prstGeom prst="rect">
            <a:avLst/>
          </a:prstGeom>
          <a:ln w="12700">
            <a:miter lim="400000"/>
          </a:ln>
        </p:spPr>
      </p:pic>
    </p:spTree>
    <p:extLst>
      <p:ext uri="{BB962C8B-B14F-4D97-AF65-F5344CB8AC3E}">
        <p14:creationId xmlns:p14="http://schemas.microsoft.com/office/powerpoint/2010/main" val="308662343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 name="Worker Requirements"/>
          <p:cNvSpPr txBox="1">
            <a:spLocks noGrp="1"/>
          </p:cNvSpPr>
          <p:nvPr>
            <p:ph type="title"/>
          </p:nvPr>
        </p:nvSpPr>
        <p:spPr>
          <a:prstGeom prst="rect">
            <a:avLst/>
          </a:prstGeom>
        </p:spPr>
        <p:txBody>
          <a:bodyPr/>
          <a:lstStyle/>
          <a:p>
            <a:r>
              <a:t>Worker Requirements</a:t>
            </a:r>
          </a:p>
        </p:txBody>
      </p:sp>
      <p:sp>
        <p:nvSpPr>
          <p:cNvPr id="263" name="Location…"/>
          <p:cNvSpPr txBox="1">
            <a:spLocks noGrp="1"/>
          </p:cNvSpPr>
          <p:nvPr>
            <p:ph type="body" idx="1"/>
          </p:nvPr>
        </p:nvSpPr>
        <p:spPr>
          <a:prstGeom prst="rect">
            <a:avLst/>
          </a:prstGeom>
        </p:spPr>
        <p:txBody>
          <a:bodyPr/>
          <a:lstStyle/>
          <a:p>
            <a:endParaRPr/>
          </a:p>
          <a:p>
            <a:r>
              <a:t>Location</a:t>
            </a:r>
          </a:p>
          <a:p>
            <a:r>
              <a:t>Past approval rate</a:t>
            </a:r>
          </a:p>
          <a:p>
            <a:r>
              <a:t>Number of HITs completed</a:t>
            </a:r>
          </a:p>
        </p:txBody>
      </p:sp>
    </p:spTree>
    <p:extLst>
      <p:ext uri="{BB962C8B-B14F-4D97-AF65-F5344CB8AC3E}">
        <p14:creationId xmlns:p14="http://schemas.microsoft.com/office/powerpoint/2010/main" val="221270283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ategorization"/>
          <p:cNvSpPr txBox="1">
            <a:spLocks noGrp="1"/>
          </p:cNvSpPr>
          <p:nvPr>
            <p:ph type="title"/>
          </p:nvPr>
        </p:nvSpPr>
        <p:spPr>
          <a:prstGeom prst="rect">
            <a:avLst/>
          </a:prstGeom>
        </p:spPr>
        <p:txBody>
          <a:bodyPr/>
          <a:lstStyle/>
          <a:p>
            <a:r>
              <a:t>Categorization</a:t>
            </a:r>
          </a:p>
        </p:txBody>
      </p:sp>
      <p:pic>
        <p:nvPicPr>
          <p:cNvPr id="189" name="droppedImage.pdf" descr="droppedImage.pdf"/>
          <p:cNvPicPr>
            <a:picLocks noChangeAspect="1"/>
          </p:cNvPicPr>
          <p:nvPr/>
        </p:nvPicPr>
        <p:blipFill>
          <a:blip r:embed="rId2"/>
          <a:stretch>
            <a:fillRect/>
          </a:stretch>
        </p:blipFill>
        <p:spPr>
          <a:xfrm>
            <a:off x="1576669" y="2116336"/>
            <a:ext cx="8894722" cy="4393406"/>
          </a:xfrm>
          <a:prstGeom prst="rect">
            <a:avLst/>
          </a:prstGeom>
          <a:ln w="12700">
            <a:miter lim="400000"/>
          </a:ln>
        </p:spPr>
      </p:pic>
    </p:spTree>
    <p:extLst>
      <p:ext uri="{BB962C8B-B14F-4D97-AF65-F5344CB8AC3E}">
        <p14:creationId xmlns:p14="http://schemas.microsoft.com/office/powerpoint/2010/main" val="20358972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Worker Requirements"/>
          <p:cNvSpPr txBox="1">
            <a:spLocks noGrp="1"/>
          </p:cNvSpPr>
          <p:nvPr>
            <p:ph type="title"/>
          </p:nvPr>
        </p:nvSpPr>
        <p:spPr>
          <a:prstGeom prst="rect">
            <a:avLst/>
          </a:prstGeom>
        </p:spPr>
        <p:txBody>
          <a:bodyPr/>
          <a:lstStyle/>
          <a:p>
            <a:r>
              <a:t>Worker Requirements</a:t>
            </a:r>
          </a:p>
        </p:txBody>
      </p:sp>
      <p:pic>
        <p:nvPicPr>
          <p:cNvPr id="266" name="droppedImage.png" descr="droppedImage.png"/>
          <p:cNvPicPr>
            <a:picLocks noChangeAspect="1"/>
          </p:cNvPicPr>
          <p:nvPr/>
        </p:nvPicPr>
        <p:blipFill>
          <a:blip r:embed="rId2"/>
          <a:stretch>
            <a:fillRect/>
          </a:stretch>
        </p:blipFill>
        <p:spPr>
          <a:xfrm>
            <a:off x="1693664" y="1964531"/>
            <a:ext cx="8804672" cy="3982641"/>
          </a:xfrm>
          <a:prstGeom prst="rect">
            <a:avLst/>
          </a:prstGeom>
          <a:ln w="12700">
            <a:miter lim="400000"/>
          </a:ln>
        </p:spPr>
      </p:pic>
    </p:spTree>
    <p:extLst>
      <p:ext uri="{BB962C8B-B14F-4D97-AF65-F5344CB8AC3E}">
        <p14:creationId xmlns:p14="http://schemas.microsoft.com/office/powerpoint/2010/main" val="171110187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Masters"/>
          <p:cNvSpPr txBox="1">
            <a:spLocks noGrp="1"/>
          </p:cNvSpPr>
          <p:nvPr>
            <p:ph type="title"/>
          </p:nvPr>
        </p:nvSpPr>
        <p:spPr>
          <a:prstGeom prst="rect">
            <a:avLst/>
          </a:prstGeom>
        </p:spPr>
        <p:txBody>
          <a:bodyPr/>
          <a:lstStyle/>
          <a:p>
            <a:r>
              <a:t>Masters</a:t>
            </a:r>
          </a:p>
        </p:txBody>
      </p:sp>
      <p:sp>
        <p:nvSpPr>
          <p:cNvPr id="269" name="Masters are elite groups of Workers who have demonstrated accuracy on specific types of HITs. Workers achieve a Masters distinction by consistently completing HITs with a high degree of accuracy across a variety of Requesters. Masters must continue to pa"/>
          <p:cNvSpPr txBox="1"/>
          <p:nvPr/>
        </p:nvSpPr>
        <p:spPr>
          <a:xfrm>
            <a:off x="1801610" y="1723590"/>
            <a:ext cx="8795743" cy="4616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defTabSz="584200">
              <a:defRPr sz="4200" i="1">
                <a:latin typeface="Helvetica Neue"/>
                <a:ea typeface="Helvetica Neue"/>
                <a:cs typeface="Helvetica Neue"/>
                <a:sym typeface="Helvetica Neue"/>
              </a:defRPr>
            </a:lvl1pPr>
          </a:lstStyle>
          <a:p>
            <a:r>
              <a:rPr sz="2953"/>
              <a:t>Masters are elite groups of Workers who have demonstrated accuracy on specific types of HITs. Workers achieve a Masters distinction by consistently completing HITs with a high degree of accuracy across a variety of Requesters. Masters must continue to pass our statistical monitoring to remain Mechanical Turk Masters. Because Masters have demonstrated accuracy, they can command a higher reward for their HITs. You should expect to pay Masters a higher reward.</a:t>
            </a:r>
          </a:p>
        </p:txBody>
      </p:sp>
    </p:spTree>
    <p:extLst>
      <p:ext uri="{BB962C8B-B14F-4D97-AF65-F5344CB8AC3E}">
        <p14:creationId xmlns:p14="http://schemas.microsoft.com/office/powerpoint/2010/main" val="103748895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Masters"/>
          <p:cNvSpPr txBox="1">
            <a:spLocks noGrp="1"/>
          </p:cNvSpPr>
          <p:nvPr>
            <p:ph type="title"/>
          </p:nvPr>
        </p:nvSpPr>
        <p:spPr>
          <a:prstGeom prst="rect">
            <a:avLst/>
          </a:prstGeom>
        </p:spPr>
        <p:txBody>
          <a:bodyPr/>
          <a:lstStyle/>
          <a:p>
            <a:r>
              <a:t>Masters</a:t>
            </a:r>
          </a:p>
        </p:txBody>
      </p:sp>
      <p:sp>
        <p:nvSpPr>
          <p:cNvPr id="274" name="Amazon now nominates a subset (21k workers, estimated at 10% of all Turkers) of senior / good workers as “Masters”…"/>
          <p:cNvSpPr txBox="1">
            <a:spLocks noGrp="1"/>
          </p:cNvSpPr>
          <p:nvPr>
            <p:ph type="body" idx="1"/>
          </p:nvPr>
        </p:nvSpPr>
        <p:spPr>
          <a:prstGeom prst="rect">
            <a:avLst/>
          </a:prstGeom>
        </p:spPr>
        <p:txBody>
          <a:bodyPr>
            <a:normAutofit fontScale="92500" lnSpcReduction="20000"/>
          </a:bodyPr>
          <a:lstStyle/>
          <a:p>
            <a:pPr marL="581301" indent="-373693" defTabSz="381998">
              <a:spcBef>
                <a:spcPts val="1547"/>
              </a:spcBef>
              <a:defRPr sz="3906"/>
            </a:pPr>
            <a:r>
              <a:t>Amazon now nominates a subset (21k workers, estimated at 10% of all Turkers) of senior / good workers as “Masters”</a:t>
            </a:r>
          </a:p>
          <a:p>
            <a:pPr marL="581301" indent="-373693" defTabSz="381998">
              <a:spcBef>
                <a:spcPts val="1547"/>
              </a:spcBef>
              <a:defRPr sz="3906"/>
            </a:pPr>
            <a:r>
              <a:t>Amazon charges 25% commission for Masters versus their normal 20% rate</a:t>
            </a:r>
          </a:p>
          <a:p>
            <a:pPr marL="581301" indent="-373693" defTabSz="381998">
              <a:spcBef>
                <a:spcPts val="1547"/>
              </a:spcBef>
              <a:defRPr sz="3906"/>
            </a:pPr>
            <a:r>
              <a:t>They have now implemented this as the default qualification for new Requesters</a:t>
            </a:r>
          </a:p>
          <a:p>
            <a:pPr marL="581301" indent="-373693" defTabSz="381998">
              <a:spcBef>
                <a:spcPts val="1547"/>
              </a:spcBef>
              <a:defRPr sz="3906"/>
            </a:pPr>
            <a:r>
              <a:t>Why?</a:t>
            </a:r>
          </a:p>
        </p:txBody>
      </p:sp>
    </p:spTree>
    <p:extLst>
      <p:ext uri="{BB962C8B-B14F-4D97-AF65-F5344CB8AC3E}">
        <p14:creationId xmlns:p14="http://schemas.microsoft.com/office/powerpoint/2010/main" val="359616859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Masters: Pros"/>
          <p:cNvSpPr txBox="1">
            <a:spLocks noGrp="1"/>
          </p:cNvSpPr>
          <p:nvPr>
            <p:ph type="title"/>
          </p:nvPr>
        </p:nvSpPr>
        <p:spPr>
          <a:prstGeom prst="rect">
            <a:avLst/>
          </a:prstGeom>
        </p:spPr>
        <p:txBody>
          <a:bodyPr/>
          <a:lstStyle/>
          <a:p>
            <a:r>
              <a:t>Masters: Pros</a:t>
            </a:r>
          </a:p>
        </p:txBody>
      </p:sp>
      <p:sp>
        <p:nvSpPr>
          <p:cNvPr id="279" name="People who use the Web UI are often newcomers who do not know to implement quality control.…"/>
          <p:cNvSpPr txBox="1">
            <a:spLocks noGrp="1"/>
          </p:cNvSpPr>
          <p:nvPr>
            <p:ph type="body" idx="1"/>
          </p:nvPr>
        </p:nvSpPr>
        <p:spPr>
          <a:prstGeom prst="rect">
            <a:avLst/>
          </a:prstGeom>
        </p:spPr>
        <p:txBody>
          <a:bodyPr/>
          <a:lstStyle/>
          <a:p>
            <a:r>
              <a:t>People who use the Web UI are often newcomers who do not know to implement quality control. </a:t>
            </a:r>
          </a:p>
          <a:p>
            <a:r>
              <a:t>Masters will not touch badly designed and ambiguous tasks. </a:t>
            </a:r>
          </a:p>
          <a:p>
            <a:r>
              <a:t>Masters will not touch tasks paying less than minimum wage.</a:t>
            </a:r>
          </a:p>
        </p:txBody>
      </p:sp>
    </p:spTree>
    <p:extLst>
      <p:ext uri="{BB962C8B-B14F-4D97-AF65-F5344CB8AC3E}">
        <p14:creationId xmlns:p14="http://schemas.microsoft.com/office/powerpoint/2010/main" val="19083075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Masters: Cons"/>
          <p:cNvSpPr txBox="1">
            <a:spLocks noGrp="1"/>
          </p:cNvSpPr>
          <p:nvPr>
            <p:ph type="title"/>
          </p:nvPr>
        </p:nvSpPr>
        <p:spPr>
          <a:prstGeom prst="rect">
            <a:avLst/>
          </a:prstGeom>
        </p:spPr>
        <p:txBody>
          <a:bodyPr/>
          <a:lstStyle/>
          <a:p>
            <a:r>
              <a:t>Masters: Cons</a:t>
            </a:r>
          </a:p>
        </p:txBody>
      </p:sp>
      <p:sp>
        <p:nvSpPr>
          <p:cNvPr id="282" name="There are many fewer Masters workers.…"/>
          <p:cNvSpPr txBox="1">
            <a:spLocks noGrp="1"/>
          </p:cNvSpPr>
          <p:nvPr>
            <p:ph type="body" idx="1"/>
          </p:nvPr>
        </p:nvSpPr>
        <p:spPr>
          <a:prstGeom prst="rect">
            <a:avLst/>
          </a:prstGeom>
        </p:spPr>
        <p:txBody>
          <a:bodyPr>
            <a:normAutofit fontScale="85000" lnSpcReduction="10000"/>
          </a:bodyPr>
          <a:lstStyle/>
          <a:p>
            <a:pPr marL="525046" indent="-337529" defTabSz="345030">
              <a:spcBef>
                <a:spcPts val="1406"/>
              </a:spcBef>
              <a:defRPr sz="3528"/>
            </a:pPr>
            <a:r>
              <a:t>There are many fewer Masters workers. </a:t>
            </a:r>
          </a:p>
          <a:p>
            <a:pPr marL="787570" lvl="1" indent="-337529" defTabSz="345030">
              <a:spcBef>
                <a:spcPts val="1406"/>
              </a:spcBef>
              <a:defRPr sz="3528"/>
            </a:pPr>
            <a:r>
              <a:t>There is now a significant lag in the task being picked by workers. </a:t>
            </a:r>
          </a:p>
          <a:p>
            <a:pPr marL="787570" lvl="1" indent="-337529" defTabSz="345030">
              <a:spcBef>
                <a:spcPts val="1406"/>
              </a:spcBef>
              <a:defRPr sz="3528"/>
            </a:pPr>
            <a:r>
              <a:t>The tasks now take much longer to complete. </a:t>
            </a:r>
          </a:p>
          <a:p>
            <a:pPr marL="525046" indent="-337529" defTabSz="345030">
              <a:spcBef>
                <a:spcPts val="1406"/>
              </a:spcBef>
              <a:defRPr sz="3528"/>
            </a:pPr>
            <a:r>
              <a:t>There is an increased cost because Masters demand decent wages.</a:t>
            </a:r>
          </a:p>
          <a:p>
            <a:pPr marL="525046" indent="-337529" defTabSz="345030">
              <a:spcBef>
                <a:spcPts val="1406"/>
              </a:spcBef>
              <a:defRPr sz="3528"/>
            </a:pPr>
            <a:r>
              <a:t>It is not clear in what tasks the Masters are tested and how a new worker can become a master. </a:t>
            </a:r>
          </a:p>
        </p:txBody>
      </p:sp>
    </p:spTree>
    <p:extLst>
      <p:ext uri="{BB962C8B-B14F-4D97-AF65-F5344CB8AC3E}">
        <p14:creationId xmlns:p14="http://schemas.microsoft.com/office/powerpoint/2010/main" val="23820323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remium Qualifications"/>
          <p:cNvSpPr txBox="1">
            <a:spLocks noGrp="1"/>
          </p:cNvSpPr>
          <p:nvPr>
            <p:ph type="title"/>
          </p:nvPr>
        </p:nvSpPr>
        <p:spPr>
          <a:prstGeom prst="rect">
            <a:avLst/>
          </a:prstGeom>
        </p:spPr>
        <p:txBody>
          <a:bodyPr>
            <a:normAutofit fontScale="90000"/>
          </a:bodyPr>
          <a:lstStyle>
            <a:lvl1pPr defTabSz="572516">
              <a:defRPr sz="8232"/>
            </a:lvl1pPr>
          </a:lstStyle>
          <a:p>
            <a:r>
              <a:t>Premium Qualifications</a:t>
            </a:r>
          </a:p>
        </p:txBody>
      </p:sp>
      <p:pic>
        <p:nvPicPr>
          <p:cNvPr id="285" name="Screenshot 2019-01-31 14.31.38.png" descr="Screenshot 2019-01-31 14.31.38.png"/>
          <p:cNvPicPr>
            <a:picLocks noChangeAspect="1"/>
          </p:cNvPicPr>
          <p:nvPr/>
        </p:nvPicPr>
        <p:blipFill>
          <a:blip r:embed="rId2"/>
          <a:stretch>
            <a:fillRect/>
          </a:stretch>
        </p:blipFill>
        <p:spPr>
          <a:xfrm>
            <a:off x="1667666" y="1445598"/>
            <a:ext cx="3440116" cy="6858001"/>
          </a:xfrm>
          <a:prstGeom prst="rect">
            <a:avLst/>
          </a:prstGeom>
          <a:ln w="12700">
            <a:miter lim="400000"/>
          </a:ln>
        </p:spPr>
      </p:pic>
      <p:pic>
        <p:nvPicPr>
          <p:cNvPr id="286" name="Screenshot 2019-01-31 14.31.57.png" descr="Screenshot 2019-01-31 14.31.57.png"/>
          <p:cNvPicPr>
            <a:picLocks noChangeAspect="1"/>
          </p:cNvPicPr>
          <p:nvPr/>
        </p:nvPicPr>
        <p:blipFill>
          <a:blip r:embed="rId3"/>
          <a:stretch>
            <a:fillRect/>
          </a:stretch>
        </p:blipFill>
        <p:spPr>
          <a:xfrm>
            <a:off x="4563418" y="1459011"/>
            <a:ext cx="3768900" cy="8420658"/>
          </a:xfrm>
          <a:prstGeom prst="rect">
            <a:avLst/>
          </a:prstGeom>
          <a:ln w="12700">
            <a:miter lim="400000"/>
          </a:ln>
        </p:spPr>
      </p:pic>
      <p:pic>
        <p:nvPicPr>
          <p:cNvPr id="287" name="Screenshot 2019-01-31 14.32.16.png" descr="Screenshot 2019-01-31 14.32.16.png"/>
          <p:cNvPicPr>
            <a:picLocks noChangeAspect="1"/>
          </p:cNvPicPr>
          <p:nvPr/>
        </p:nvPicPr>
        <p:blipFill>
          <a:blip r:embed="rId4"/>
          <a:stretch>
            <a:fillRect/>
          </a:stretch>
        </p:blipFill>
        <p:spPr>
          <a:xfrm>
            <a:off x="7931484" y="1431579"/>
            <a:ext cx="4198559" cy="5425410"/>
          </a:xfrm>
          <a:prstGeom prst="rect">
            <a:avLst/>
          </a:prstGeom>
          <a:ln w="12700">
            <a:miter lim="400000"/>
          </a:ln>
        </p:spPr>
      </p:pic>
    </p:spTree>
    <p:extLst>
      <p:ext uri="{BB962C8B-B14F-4D97-AF65-F5344CB8AC3E}">
        <p14:creationId xmlns:p14="http://schemas.microsoft.com/office/powerpoint/2010/main" val="18301193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 Qualifications"/>
          <p:cNvSpPr txBox="1">
            <a:spLocks noGrp="1"/>
          </p:cNvSpPr>
          <p:nvPr>
            <p:ph type="title"/>
          </p:nvPr>
        </p:nvSpPr>
        <p:spPr>
          <a:prstGeom prst="rect">
            <a:avLst/>
          </a:prstGeom>
        </p:spPr>
        <p:txBody>
          <a:bodyPr/>
          <a:lstStyle/>
          <a:p>
            <a:r>
              <a:t>Custom Qualifications</a:t>
            </a:r>
          </a:p>
        </p:txBody>
      </p:sp>
      <p:sp>
        <p:nvSpPr>
          <p:cNvPr id="290" name="In addition to the built in qualifications (masters, location, approval rate, min HITs completed), you can also create and manage your own qualifications…"/>
          <p:cNvSpPr txBox="1">
            <a:spLocks noGrp="1"/>
          </p:cNvSpPr>
          <p:nvPr>
            <p:ph type="body" idx="1"/>
          </p:nvPr>
        </p:nvSpPr>
        <p:spPr>
          <a:prstGeom prst="rect">
            <a:avLst/>
          </a:prstGeom>
        </p:spPr>
        <p:txBody>
          <a:bodyPr/>
          <a:lstStyle/>
          <a:p>
            <a:r>
              <a:t>In addition to the built in qualifications (masters, location, approval rate, min HITs completed), you can also create and manage your own qualifications</a:t>
            </a:r>
          </a:p>
          <a:p>
            <a:r>
              <a:t>These can be managed through the web interface or the API</a:t>
            </a:r>
          </a:p>
        </p:txBody>
      </p:sp>
    </p:spTree>
    <p:extLst>
      <p:ext uri="{BB962C8B-B14F-4D97-AF65-F5344CB8AC3E}">
        <p14:creationId xmlns:p14="http://schemas.microsoft.com/office/powerpoint/2010/main" val="159693685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 Qualifications"/>
          <p:cNvSpPr txBox="1">
            <a:spLocks noGrp="1"/>
          </p:cNvSpPr>
          <p:nvPr>
            <p:ph type="title"/>
          </p:nvPr>
        </p:nvSpPr>
        <p:spPr>
          <a:prstGeom prst="rect">
            <a:avLst/>
          </a:prstGeom>
        </p:spPr>
        <p:txBody>
          <a:bodyPr/>
          <a:lstStyle/>
          <a:p>
            <a:r>
              <a:t>Custom Qualifications</a:t>
            </a:r>
          </a:p>
        </p:txBody>
      </p:sp>
      <p:pic>
        <p:nvPicPr>
          <p:cNvPr id="293" name="droppedImage.png" descr="droppedImage.png"/>
          <p:cNvPicPr>
            <a:picLocks noChangeAspect="1"/>
          </p:cNvPicPr>
          <p:nvPr/>
        </p:nvPicPr>
        <p:blipFill>
          <a:blip r:embed="rId2"/>
          <a:stretch>
            <a:fillRect/>
          </a:stretch>
        </p:blipFill>
        <p:spPr>
          <a:xfrm>
            <a:off x="934641" y="1491258"/>
            <a:ext cx="10322719" cy="6858000"/>
          </a:xfrm>
          <a:prstGeom prst="rect">
            <a:avLst/>
          </a:prstGeom>
          <a:ln w="12700">
            <a:miter lim="400000"/>
          </a:ln>
        </p:spPr>
      </p:pic>
    </p:spTree>
    <p:extLst>
      <p:ext uri="{BB962C8B-B14F-4D97-AF65-F5344CB8AC3E}">
        <p14:creationId xmlns:p14="http://schemas.microsoft.com/office/powerpoint/2010/main" val="2427398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Qualification Tests"/>
          <p:cNvSpPr txBox="1">
            <a:spLocks noGrp="1"/>
          </p:cNvSpPr>
          <p:nvPr>
            <p:ph type="title"/>
          </p:nvPr>
        </p:nvSpPr>
        <p:spPr>
          <a:prstGeom prst="rect">
            <a:avLst/>
          </a:prstGeom>
        </p:spPr>
        <p:txBody>
          <a:bodyPr/>
          <a:lstStyle/>
          <a:p>
            <a:r>
              <a:t>Qualification Tests</a:t>
            </a:r>
          </a:p>
        </p:txBody>
      </p:sp>
      <p:sp>
        <p:nvSpPr>
          <p:cNvPr id="296" name="The API also allows you to set up qualification tests that Workers must pass before doing your tasks…"/>
          <p:cNvSpPr txBox="1">
            <a:spLocks noGrp="1"/>
          </p:cNvSpPr>
          <p:nvPr>
            <p:ph type="body" idx="1"/>
          </p:nvPr>
        </p:nvSpPr>
        <p:spPr>
          <a:prstGeom prst="rect">
            <a:avLst/>
          </a:prstGeom>
        </p:spPr>
        <p:txBody>
          <a:bodyPr/>
          <a:lstStyle/>
          <a:p>
            <a:r>
              <a:t>The API also allows you to set up qualification tests that Workers must pass before doing your tasks</a:t>
            </a:r>
          </a:p>
          <a:p>
            <a:r>
              <a:t>What effects do you think qualification tests have?</a:t>
            </a:r>
          </a:p>
        </p:txBody>
      </p:sp>
    </p:spTree>
    <p:extLst>
      <p:ext uri="{BB962C8B-B14F-4D97-AF65-F5344CB8AC3E}">
        <p14:creationId xmlns:p14="http://schemas.microsoft.com/office/powerpoint/2010/main" val="326836445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HTML Template"/>
          <p:cNvSpPr txBox="1">
            <a:spLocks noGrp="1"/>
          </p:cNvSpPr>
          <p:nvPr>
            <p:ph type="title"/>
          </p:nvPr>
        </p:nvSpPr>
        <p:spPr>
          <a:prstGeom prst="rect">
            <a:avLst/>
          </a:prstGeom>
        </p:spPr>
        <p:txBody>
          <a:bodyPr/>
          <a:lstStyle/>
          <a:p>
            <a:r>
              <a:t>HTML Template</a:t>
            </a:r>
          </a:p>
        </p:txBody>
      </p:sp>
      <p:pic>
        <p:nvPicPr>
          <p:cNvPr id="301" name="droppedImage.png" descr="droppedImage.png"/>
          <p:cNvPicPr>
            <a:picLocks noChangeAspect="1"/>
          </p:cNvPicPr>
          <p:nvPr/>
        </p:nvPicPr>
        <p:blipFill>
          <a:blip r:embed="rId2"/>
          <a:stretch>
            <a:fillRect/>
          </a:stretch>
        </p:blipFill>
        <p:spPr>
          <a:xfrm>
            <a:off x="1086446" y="1678781"/>
            <a:ext cx="10019109" cy="6152555"/>
          </a:xfrm>
          <a:prstGeom prst="rect">
            <a:avLst/>
          </a:prstGeom>
          <a:ln w="12700">
            <a:miter lim="400000"/>
          </a:ln>
        </p:spPr>
      </p:pic>
    </p:spTree>
    <p:extLst>
      <p:ext uri="{BB962C8B-B14F-4D97-AF65-F5344CB8AC3E}">
        <p14:creationId xmlns:p14="http://schemas.microsoft.com/office/powerpoint/2010/main" val="2575898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Data Collection"/>
          <p:cNvSpPr txBox="1">
            <a:spLocks noGrp="1"/>
          </p:cNvSpPr>
          <p:nvPr>
            <p:ph type="title"/>
          </p:nvPr>
        </p:nvSpPr>
        <p:spPr>
          <a:prstGeom prst="rect">
            <a:avLst/>
          </a:prstGeom>
        </p:spPr>
        <p:txBody>
          <a:bodyPr/>
          <a:lstStyle/>
          <a:p>
            <a:r>
              <a:t>Data Collection</a:t>
            </a:r>
          </a:p>
        </p:txBody>
      </p:sp>
      <p:pic>
        <p:nvPicPr>
          <p:cNvPr id="192" name="droppedImage.pdf" descr="droppedImage.pdf"/>
          <p:cNvPicPr>
            <a:picLocks noChangeAspect="1"/>
          </p:cNvPicPr>
          <p:nvPr/>
        </p:nvPicPr>
        <p:blipFill>
          <a:blip r:embed="rId2"/>
          <a:stretch>
            <a:fillRect/>
          </a:stretch>
        </p:blipFill>
        <p:spPr>
          <a:xfrm>
            <a:off x="2378865" y="1839515"/>
            <a:ext cx="7422956" cy="4982766"/>
          </a:xfrm>
          <a:prstGeom prst="rect">
            <a:avLst/>
          </a:prstGeom>
          <a:ln w="12700">
            <a:miter lim="400000"/>
          </a:ln>
        </p:spPr>
      </p:pic>
    </p:spTree>
    <p:extLst>
      <p:ext uri="{BB962C8B-B14F-4D97-AF65-F5344CB8AC3E}">
        <p14:creationId xmlns:p14="http://schemas.microsoft.com/office/powerpoint/2010/main" val="390020926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TML Template"/>
          <p:cNvSpPr txBox="1">
            <a:spLocks noGrp="1"/>
          </p:cNvSpPr>
          <p:nvPr>
            <p:ph type="title"/>
          </p:nvPr>
        </p:nvSpPr>
        <p:spPr>
          <a:prstGeom prst="rect">
            <a:avLst/>
          </a:prstGeom>
        </p:spPr>
        <p:txBody>
          <a:bodyPr/>
          <a:lstStyle/>
          <a:p>
            <a:r>
              <a:t>HTML Template</a:t>
            </a:r>
          </a:p>
        </p:txBody>
      </p:sp>
      <p:pic>
        <p:nvPicPr>
          <p:cNvPr id="304" name="droppedImage.png" descr="droppedImage.png"/>
          <p:cNvPicPr>
            <a:picLocks noChangeAspect="1"/>
          </p:cNvPicPr>
          <p:nvPr/>
        </p:nvPicPr>
        <p:blipFill>
          <a:blip r:embed="rId2"/>
          <a:stretch>
            <a:fillRect/>
          </a:stretch>
        </p:blipFill>
        <p:spPr>
          <a:xfrm>
            <a:off x="1675805" y="1714500"/>
            <a:ext cx="8831461" cy="5116711"/>
          </a:xfrm>
          <a:prstGeom prst="rect">
            <a:avLst/>
          </a:prstGeom>
          <a:ln w="12700">
            <a:miter lim="400000"/>
          </a:ln>
        </p:spPr>
      </p:pic>
    </p:spTree>
    <p:extLst>
      <p:ext uri="{BB962C8B-B14F-4D97-AF65-F5344CB8AC3E}">
        <p14:creationId xmlns:p14="http://schemas.microsoft.com/office/powerpoint/2010/main" val="212239896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Writing Instructions"/>
          <p:cNvSpPr txBox="1">
            <a:spLocks noGrp="1"/>
          </p:cNvSpPr>
          <p:nvPr>
            <p:ph type="title"/>
          </p:nvPr>
        </p:nvSpPr>
        <p:spPr>
          <a:xfrm>
            <a:off x="2408039" y="178594"/>
            <a:ext cx="7358063" cy="1714500"/>
          </a:xfrm>
          <a:prstGeom prst="rect">
            <a:avLst/>
          </a:prstGeom>
        </p:spPr>
        <p:txBody>
          <a:bodyPr/>
          <a:lstStyle/>
          <a:p>
            <a:r>
              <a:t>Writing Instructions</a:t>
            </a:r>
          </a:p>
        </p:txBody>
      </p:sp>
      <p:sp>
        <p:nvSpPr>
          <p:cNvPr id="307" name="Be sure to be as specific as possible in your instructions so that there's no confusion. For example, when asking workers to extract text from an image, ask workers to type the text exactly as shown in the image including capitalizations, spaces and punc"/>
          <p:cNvSpPr txBox="1">
            <a:spLocks noGrp="1"/>
          </p:cNvSpPr>
          <p:nvPr>
            <p:ph type="body" idx="1"/>
          </p:nvPr>
        </p:nvSpPr>
        <p:spPr>
          <a:prstGeom prst="rect">
            <a:avLst/>
          </a:prstGeom>
        </p:spPr>
        <p:txBody>
          <a:bodyPr>
            <a:normAutofit fontScale="92500" lnSpcReduction="20000"/>
          </a:bodyPr>
          <a:lstStyle/>
          <a:p>
            <a:pPr marL="500045" indent="-321457" defTabSz="328600">
              <a:spcBef>
                <a:spcPts val="1336"/>
              </a:spcBef>
              <a:defRPr sz="3360"/>
            </a:pPr>
            <a:r>
              <a:t>Be sure to be as specific as possible in your instructions so that there's no confusion. </a:t>
            </a:r>
            <a:r>
              <a:rPr i="1">
                <a:latin typeface="Helvetica Neue"/>
                <a:ea typeface="Helvetica Neue"/>
                <a:cs typeface="Helvetica Neue"/>
                <a:sym typeface="Helvetica Neue"/>
              </a:rPr>
              <a:t>For example, when asking workers to extract text from an image, ask workers to type the text exactly as shown in the image including capitalizations, spaces and punctuation. </a:t>
            </a:r>
          </a:p>
          <a:p>
            <a:pPr marL="500045" indent="-321457" defTabSz="328600">
              <a:spcBef>
                <a:spcPts val="1336"/>
              </a:spcBef>
              <a:defRPr sz="3360"/>
            </a:pPr>
            <a:r>
              <a:t>Include an example of a right answer, and a wrong answer</a:t>
            </a:r>
          </a:p>
          <a:p>
            <a:pPr marL="500045" indent="-321457" defTabSz="328600">
              <a:spcBef>
                <a:spcPts val="1336"/>
              </a:spcBef>
              <a:defRPr sz="3360"/>
            </a:pPr>
            <a:r>
              <a:t>Clarify what you expect if the HIT is not doable because of missing data or other problems</a:t>
            </a:r>
          </a:p>
        </p:txBody>
      </p:sp>
    </p:spTree>
    <p:extLst>
      <p:ext uri="{BB962C8B-B14F-4D97-AF65-F5344CB8AC3E}">
        <p14:creationId xmlns:p14="http://schemas.microsoft.com/office/powerpoint/2010/main" val="26526248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How to populate a HIT with data"/>
          <p:cNvSpPr txBox="1">
            <a:spLocks noGrp="1"/>
          </p:cNvSpPr>
          <p:nvPr>
            <p:ph type="title"/>
          </p:nvPr>
        </p:nvSpPr>
        <p:spPr>
          <a:prstGeom prst="rect">
            <a:avLst/>
          </a:prstGeom>
        </p:spPr>
        <p:txBody>
          <a:bodyPr>
            <a:normAutofit fontScale="90000"/>
          </a:bodyPr>
          <a:lstStyle>
            <a:lvl1pPr defTabSz="537463">
              <a:defRPr sz="7728"/>
            </a:lvl1pPr>
          </a:lstStyle>
          <a:p>
            <a:r>
              <a:t>How to populate a HIT with data</a:t>
            </a:r>
          </a:p>
        </p:txBody>
      </p:sp>
      <p:sp>
        <p:nvSpPr>
          <p:cNvPr id="310" name="Using the web interface, you communicate data with MTurk via Comma Separated Value (CSV) files…"/>
          <p:cNvSpPr txBox="1">
            <a:spLocks noGrp="1"/>
          </p:cNvSpPr>
          <p:nvPr>
            <p:ph type="body" idx="1"/>
          </p:nvPr>
        </p:nvSpPr>
        <p:spPr>
          <a:prstGeom prst="rect">
            <a:avLst/>
          </a:prstGeom>
        </p:spPr>
        <p:txBody>
          <a:bodyPr>
            <a:normAutofit fontScale="92500" lnSpcReduction="20000"/>
          </a:bodyPr>
          <a:lstStyle/>
          <a:p>
            <a:pPr marL="581301" indent="-373693" defTabSz="381998">
              <a:spcBef>
                <a:spcPts val="1547"/>
              </a:spcBef>
              <a:defRPr sz="3906"/>
            </a:pPr>
            <a:r>
              <a:t>Using the web interface, you communicate data with MTurk via Comma Separated Value (CSV) files</a:t>
            </a:r>
          </a:p>
          <a:p>
            <a:pPr marL="581301" indent="-373693" defTabSz="381998">
              <a:spcBef>
                <a:spcPts val="1547"/>
              </a:spcBef>
              <a:defRPr sz="3906"/>
            </a:pPr>
            <a:r>
              <a:t>Each column header gives a ${variable} name</a:t>
            </a:r>
          </a:p>
          <a:p>
            <a:pPr marL="581301" indent="-373693" defTabSz="381998">
              <a:spcBef>
                <a:spcPts val="1547"/>
              </a:spcBef>
              <a:defRPr sz="3906"/>
            </a:pPr>
            <a:r>
              <a:t>Each row gives one screen’s worth of data</a:t>
            </a:r>
          </a:p>
          <a:p>
            <a:pPr marL="581301" indent="-373693" defTabSz="381998">
              <a:spcBef>
                <a:spcPts val="1547"/>
              </a:spcBef>
              <a:defRPr sz="3906"/>
            </a:pPr>
            <a:r>
              <a:t>You may have more columns than are used in the HIT - useful for bookkeeping</a:t>
            </a:r>
          </a:p>
        </p:txBody>
      </p:sp>
    </p:spTree>
    <p:extLst>
      <p:ext uri="{BB962C8B-B14F-4D97-AF65-F5344CB8AC3E}">
        <p14:creationId xmlns:p14="http://schemas.microsoft.com/office/powerpoint/2010/main" val="226795612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2" name="Uploading a CSV"/>
          <p:cNvSpPr txBox="1">
            <a:spLocks noGrp="1"/>
          </p:cNvSpPr>
          <p:nvPr>
            <p:ph type="title"/>
          </p:nvPr>
        </p:nvSpPr>
        <p:spPr>
          <a:prstGeom prst="rect">
            <a:avLst/>
          </a:prstGeom>
        </p:spPr>
        <p:txBody>
          <a:bodyPr/>
          <a:lstStyle/>
          <a:p>
            <a:r>
              <a:t>Uploading a CSV</a:t>
            </a:r>
          </a:p>
        </p:txBody>
      </p:sp>
      <p:sp>
        <p:nvSpPr>
          <p:cNvPr id="313" name="Double-click to edit"/>
          <p:cNvSpPr txBox="1">
            <a:spLocks noGrp="1"/>
          </p:cNvSpPr>
          <p:nvPr>
            <p:ph type="body" idx="1"/>
          </p:nvPr>
        </p:nvSpPr>
        <p:spPr>
          <a:prstGeom prst="rect">
            <a:avLst/>
          </a:prstGeom>
        </p:spPr>
        <p:txBody>
          <a:bodyPr/>
          <a:lstStyle/>
          <a:p>
            <a:endParaRPr/>
          </a:p>
        </p:txBody>
      </p:sp>
    </p:spTree>
    <p:extLst>
      <p:ext uri="{BB962C8B-B14F-4D97-AF65-F5344CB8AC3E}">
        <p14:creationId xmlns:p14="http://schemas.microsoft.com/office/powerpoint/2010/main" val="423143752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pecial characters in the CSV spec"/>
          <p:cNvSpPr txBox="1">
            <a:spLocks noGrp="1"/>
          </p:cNvSpPr>
          <p:nvPr>
            <p:ph type="title"/>
          </p:nvPr>
        </p:nvSpPr>
        <p:spPr>
          <a:prstGeom prst="rect">
            <a:avLst/>
          </a:prstGeom>
        </p:spPr>
        <p:txBody>
          <a:bodyPr>
            <a:normAutofit fontScale="90000"/>
          </a:bodyPr>
          <a:lstStyle>
            <a:lvl1pPr defTabSz="537463">
              <a:defRPr sz="7728"/>
            </a:lvl1pPr>
          </a:lstStyle>
          <a:p>
            <a:r>
              <a:t>Special characters in the CSV spec</a:t>
            </a:r>
          </a:p>
        </p:txBody>
      </p:sp>
      <p:sp>
        <p:nvSpPr>
          <p:cNvPr id="316" name="There are several special characters that are reserved in the CSV format…"/>
          <p:cNvSpPr txBox="1">
            <a:spLocks noGrp="1"/>
          </p:cNvSpPr>
          <p:nvPr>
            <p:ph type="body" idx="1"/>
          </p:nvPr>
        </p:nvSpPr>
        <p:spPr>
          <a:prstGeom prst="rect">
            <a:avLst/>
          </a:prstGeom>
        </p:spPr>
        <p:txBody>
          <a:bodyPr>
            <a:normAutofit fontScale="92500" lnSpcReduction="20000"/>
          </a:bodyPr>
          <a:lstStyle/>
          <a:p>
            <a:pPr marL="581301" indent="-373693" defTabSz="381998">
              <a:spcBef>
                <a:spcPts val="1547"/>
              </a:spcBef>
              <a:defRPr sz="3906"/>
            </a:pPr>
            <a:r>
              <a:t>There are several special characters that are reserved in the CSV format</a:t>
            </a:r>
          </a:p>
          <a:p>
            <a:pPr marL="581301" indent="-373693" defTabSz="381998">
              <a:spcBef>
                <a:spcPts val="1547"/>
              </a:spcBef>
              <a:defRPr sz="3906"/>
            </a:pPr>
            <a:r>
              <a:t>I recommend using Python CSV module, or exporting CSV from Excel  </a:t>
            </a:r>
          </a:p>
          <a:p>
            <a:pPr marL="581301" indent="-373693" defTabSz="381998">
              <a:spcBef>
                <a:spcPts val="1547"/>
              </a:spcBef>
              <a:defRPr sz="3906"/>
            </a:pPr>
            <a:r>
              <a:t>HTML reserve characters also need special treatment since the ${variables} get inserted as strings into your template</a:t>
            </a:r>
          </a:p>
          <a:p>
            <a:pPr marL="581301" indent="-373693" defTabSz="381998">
              <a:spcBef>
                <a:spcPts val="1547"/>
              </a:spcBef>
              <a:defRPr sz="3906"/>
            </a:pPr>
            <a:r>
              <a:t>Also be careful if you’re using javascript </a:t>
            </a:r>
          </a:p>
        </p:txBody>
      </p:sp>
    </p:spTree>
    <p:extLst>
      <p:ext uri="{BB962C8B-B14F-4D97-AF65-F5344CB8AC3E}">
        <p14:creationId xmlns:p14="http://schemas.microsoft.com/office/powerpoint/2010/main" val="418603387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droppedImage.png" descr="droppedImage.png"/>
          <p:cNvPicPr>
            <a:picLocks noChangeAspect="1"/>
          </p:cNvPicPr>
          <p:nvPr/>
        </p:nvPicPr>
        <p:blipFill>
          <a:blip r:embed="rId2"/>
          <a:stretch>
            <a:fillRect/>
          </a:stretch>
        </p:blipFill>
        <p:spPr>
          <a:xfrm>
            <a:off x="1175742" y="0"/>
            <a:ext cx="9840516" cy="6858000"/>
          </a:xfrm>
          <a:prstGeom prst="rect">
            <a:avLst/>
          </a:prstGeom>
          <a:ln w="12700">
            <a:miter lim="400000"/>
          </a:ln>
        </p:spPr>
      </p:pic>
    </p:spTree>
    <p:extLst>
      <p:ext uri="{BB962C8B-B14F-4D97-AF65-F5344CB8AC3E}">
        <p14:creationId xmlns:p14="http://schemas.microsoft.com/office/powerpoint/2010/main" val="24363574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droppedImage.png" descr="droppedImage.png"/>
          <p:cNvPicPr>
            <a:picLocks noChangeAspect="1"/>
          </p:cNvPicPr>
          <p:nvPr/>
        </p:nvPicPr>
        <p:blipFill>
          <a:blip r:embed="rId2"/>
          <a:stretch>
            <a:fillRect/>
          </a:stretch>
        </p:blipFill>
        <p:spPr>
          <a:xfrm>
            <a:off x="1175742" y="0"/>
            <a:ext cx="9840516" cy="6858000"/>
          </a:xfrm>
          <a:prstGeom prst="rect">
            <a:avLst/>
          </a:prstGeom>
          <a:ln w="12700">
            <a:miter lim="400000"/>
          </a:ln>
        </p:spPr>
      </p:pic>
      <p:sp>
        <p:nvSpPr>
          <p:cNvPr id="321" name="Rectangle"/>
          <p:cNvSpPr/>
          <p:nvPr/>
        </p:nvSpPr>
        <p:spPr>
          <a:xfrm>
            <a:off x="1229320" y="-44648"/>
            <a:ext cx="9679781" cy="7045523"/>
          </a:xfrm>
          <a:prstGeom prst="rect">
            <a:avLst/>
          </a:prstGeom>
          <a:solidFill>
            <a:srgbClr val="000000">
              <a:alpha val="48000"/>
            </a:srgbClr>
          </a:solidFill>
          <a:ln w="25400">
            <a:solidFill>
              <a:srgbClr val="000000">
                <a:alpha val="48000"/>
              </a:srgbClr>
            </a:solidFill>
            <a:miter lim="400000"/>
          </a:ln>
        </p:spPr>
        <p:txBody>
          <a:bodyPr lIns="35719" tIns="35719" rIns="35719" bIns="35719" anchor="ct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pic>
        <p:nvPicPr>
          <p:cNvPr id="322" name="droppedImage.png" descr="droppedImage.png"/>
          <p:cNvPicPr>
            <a:picLocks noChangeAspect="1"/>
          </p:cNvPicPr>
          <p:nvPr/>
        </p:nvPicPr>
        <p:blipFill>
          <a:blip r:embed="rId3"/>
          <a:stretch>
            <a:fillRect/>
          </a:stretch>
        </p:blipFill>
        <p:spPr>
          <a:xfrm>
            <a:off x="3792141" y="2402086"/>
            <a:ext cx="4598789" cy="1178719"/>
          </a:xfrm>
          <a:prstGeom prst="rect">
            <a:avLst/>
          </a:prstGeom>
          <a:ln w="12700">
            <a:miter lim="400000"/>
          </a:ln>
        </p:spPr>
      </p:pic>
    </p:spTree>
    <p:extLst>
      <p:ext uri="{BB962C8B-B14F-4D97-AF65-F5344CB8AC3E}">
        <p14:creationId xmlns:p14="http://schemas.microsoft.com/office/powerpoint/2010/main" val="300982458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droppedImage.png" descr="droppedImage.png"/>
          <p:cNvPicPr>
            <a:picLocks noChangeAspect="1"/>
          </p:cNvPicPr>
          <p:nvPr/>
        </p:nvPicPr>
        <p:blipFill>
          <a:blip r:embed="rId2"/>
          <a:stretch>
            <a:fillRect/>
          </a:stretch>
        </p:blipFill>
        <p:spPr>
          <a:xfrm>
            <a:off x="1131094" y="142875"/>
            <a:ext cx="9929813" cy="6572250"/>
          </a:xfrm>
          <a:prstGeom prst="rect">
            <a:avLst/>
          </a:prstGeom>
          <a:ln w="12700">
            <a:miter lim="400000"/>
          </a:ln>
        </p:spPr>
      </p:pic>
    </p:spTree>
    <p:extLst>
      <p:ext uri="{BB962C8B-B14F-4D97-AF65-F5344CB8AC3E}">
        <p14:creationId xmlns:p14="http://schemas.microsoft.com/office/powerpoint/2010/main" val="324051695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droppedImage.png" descr="droppedImage.png"/>
          <p:cNvPicPr>
            <a:picLocks noChangeAspect="1"/>
          </p:cNvPicPr>
          <p:nvPr/>
        </p:nvPicPr>
        <p:blipFill>
          <a:blip r:embed="rId2"/>
          <a:stretch>
            <a:fillRect/>
          </a:stretch>
        </p:blipFill>
        <p:spPr>
          <a:xfrm>
            <a:off x="1077516" y="53578"/>
            <a:ext cx="10028039" cy="6750844"/>
          </a:xfrm>
          <a:prstGeom prst="rect">
            <a:avLst/>
          </a:prstGeom>
          <a:ln w="12700">
            <a:miter lim="400000"/>
          </a:ln>
        </p:spPr>
      </p:pic>
    </p:spTree>
    <p:extLst>
      <p:ext uri="{BB962C8B-B14F-4D97-AF65-F5344CB8AC3E}">
        <p14:creationId xmlns:p14="http://schemas.microsoft.com/office/powerpoint/2010/main" val="94331139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droppedImage.png" descr="droppedImage.png"/>
          <p:cNvPicPr>
            <a:picLocks noChangeAspect="1"/>
          </p:cNvPicPr>
          <p:nvPr/>
        </p:nvPicPr>
        <p:blipFill>
          <a:blip r:embed="rId2"/>
          <a:stretch>
            <a:fillRect/>
          </a:stretch>
        </p:blipFill>
        <p:spPr>
          <a:xfrm>
            <a:off x="1157883" y="0"/>
            <a:ext cx="9876234" cy="6858000"/>
          </a:xfrm>
          <a:prstGeom prst="rect">
            <a:avLst/>
          </a:prstGeom>
          <a:ln w="12700">
            <a:miter lim="400000"/>
          </a:ln>
        </p:spPr>
      </p:pic>
    </p:spTree>
    <p:extLst>
      <p:ext uri="{BB962C8B-B14F-4D97-AF65-F5344CB8AC3E}">
        <p14:creationId xmlns:p14="http://schemas.microsoft.com/office/powerpoint/2010/main" val="342912350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0" name="Group"/>
          <p:cNvGrpSpPr/>
          <p:nvPr/>
        </p:nvGrpSpPr>
        <p:grpSpPr>
          <a:xfrm>
            <a:off x="2550053" y="3071813"/>
            <a:ext cx="6359579" cy="3741551"/>
            <a:chOff x="0" y="0"/>
            <a:chExt cx="9044732" cy="5321316"/>
          </a:xfrm>
        </p:grpSpPr>
        <p:grpSp>
          <p:nvGrpSpPr>
            <p:cNvPr id="196" name="Group"/>
            <p:cNvGrpSpPr/>
            <p:nvPr/>
          </p:nvGrpSpPr>
          <p:grpSpPr>
            <a:xfrm>
              <a:off x="75372" y="0"/>
              <a:ext cx="8969361" cy="2607907"/>
              <a:chOff x="0" y="0"/>
              <a:chExt cx="8969359" cy="2607906"/>
            </a:xfrm>
          </p:grpSpPr>
          <p:pic>
            <p:nvPicPr>
              <p:cNvPr id="194" name="droppedImage.pdf" descr="droppedImage.pdf"/>
              <p:cNvPicPr>
                <a:picLocks noChangeAspect="1"/>
              </p:cNvPicPr>
              <p:nvPr/>
            </p:nvPicPr>
            <p:blipFill>
              <a:blip r:embed="rId2"/>
              <a:stretch>
                <a:fillRect/>
              </a:stretch>
            </p:blipFill>
            <p:spPr>
              <a:xfrm>
                <a:off x="0" y="0"/>
                <a:ext cx="5818799" cy="2607907"/>
              </a:xfrm>
              <a:prstGeom prst="rect">
                <a:avLst/>
              </a:prstGeom>
              <a:ln w="12700" cap="flat">
                <a:noFill/>
                <a:miter lim="400000"/>
              </a:ln>
              <a:effectLst/>
            </p:spPr>
          </p:pic>
          <p:pic>
            <p:nvPicPr>
              <p:cNvPr id="195" name="droppedImage.pdf" descr="droppedImage.pdf"/>
              <p:cNvPicPr>
                <a:picLocks noChangeAspect="1"/>
              </p:cNvPicPr>
              <p:nvPr/>
            </p:nvPicPr>
            <p:blipFill>
              <a:blip r:embed="rId3"/>
              <a:stretch>
                <a:fillRect/>
              </a:stretch>
            </p:blipFill>
            <p:spPr>
              <a:xfrm>
                <a:off x="6135334" y="135671"/>
                <a:ext cx="2834026" cy="2472234"/>
              </a:xfrm>
              <a:prstGeom prst="rect">
                <a:avLst/>
              </a:prstGeom>
              <a:ln w="12700" cap="flat">
                <a:noFill/>
                <a:miter lim="400000"/>
              </a:ln>
              <a:effectLst/>
            </p:spPr>
          </p:pic>
        </p:grpSp>
        <p:grpSp>
          <p:nvGrpSpPr>
            <p:cNvPr id="199" name="Group"/>
            <p:cNvGrpSpPr/>
            <p:nvPr/>
          </p:nvGrpSpPr>
          <p:grpSpPr>
            <a:xfrm>
              <a:off x="-1" y="2834014"/>
              <a:ext cx="8909058" cy="2487303"/>
              <a:chOff x="0" y="0"/>
              <a:chExt cx="8909055" cy="2487302"/>
            </a:xfrm>
          </p:grpSpPr>
          <p:pic>
            <p:nvPicPr>
              <p:cNvPr id="197" name="droppedImage.pdf" descr="droppedImage.pdf"/>
              <p:cNvPicPr>
                <a:picLocks noChangeAspect="1"/>
              </p:cNvPicPr>
              <p:nvPr/>
            </p:nvPicPr>
            <p:blipFill>
              <a:blip r:embed="rId4"/>
              <a:stretch>
                <a:fillRect/>
              </a:stretch>
            </p:blipFill>
            <p:spPr>
              <a:xfrm>
                <a:off x="0" y="0"/>
                <a:ext cx="5848933" cy="2487303"/>
              </a:xfrm>
              <a:prstGeom prst="rect">
                <a:avLst/>
              </a:prstGeom>
              <a:ln w="12700" cap="flat">
                <a:noFill/>
                <a:miter lim="400000"/>
              </a:ln>
              <a:effectLst/>
            </p:spPr>
          </p:pic>
          <p:pic>
            <p:nvPicPr>
              <p:cNvPr id="198" name="droppedImage.pdf" descr="droppedImage.pdf"/>
              <p:cNvPicPr>
                <a:picLocks noChangeAspect="1"/>
              </p:cNvPicPr>
              <p:nvPr/>
            </p:nvPicPr>
            <p:blipFill>
              <a:blip r:embed="rId5"/>
              <a:stretch>
                <a:fillRect/>
              </a:stretch>
            </p:blipFill>
            <p:spPr>
              <a:xfrm>
                <a:off x="6195635" y="15074"/>
                <a:ext cx="2713421" cy="2457154"/>
              </a:xfrm>
              <a:prstGeom prst="rect">
                <a:avLst/>
              </a:prstGeom>
              <a:ln w="12700" cap="flat">
                <a:noFill/>
                <a:miter lim="400000"/>
              </a:ln>
              <a:effectLst/>
            </p:spPr>
          </p:pic>
        </p:grpSp>
      </p:grpSp>
      <p:sp>
        <p:nvSpPr>
          <p:cNvPr id="201" name="Image Moderation"/>
          <p:cNvSpPr txBox="1">
            <a:spLocks noGrp="1"/>
          </p:cNvSpPr>
          <p:nvPr>
            <p:ph type="title"/>
          </p:nvPr>
        </p:nvSpPr>
        <p:spPr>
          <a:prstGeom prst="rect">
            <a:avLst/>
          </a:prstGeom>
        </p:spPr>
        <p:txBody>
          <a:bodyPr/>
          <a:lstStyle/>
          <a:p>
            <a:r>
              <a:t>Image Moderation</a:t>
            </a:r>
          </a:p>
        </p:txBody>
      </p:sp>
      <p:pic>
        <p:nvPicPr>
          <p:cNvPr id="202" name="droppedImage.pdf" descr="droppedImage.pdf"/>
          <p:cNvPicPr>
            <a:picLocks noChangeAspect="1"/>
          </p:cNvPicPr>
          <p:nvPr/>
        </p:nvPicPr>
        <p:blipFill>
          <a:blip r:embed="rId6"/>
          <a:stretch>
            <a:fillRect/>
          </a:stretch>
        </p:blipFill>
        <p:spPr>
          <a:xfrm>
            <a:off x="2604492" y="1476353"/>
            <a:ext cx="6259711" cy="1753239"/>
          </a:xfrm>
          <a:prstGeom prst="rect">
            <a:avLst/>
          </a:prstGeom>
          <a:ln w="12700">
            <a:miter lim="400000"/>
          </a:ln>
        </p:spPr>
      </p:pic>
    </p:spTree>
    <p:extLst>
      <p:ext uri="{BB962C8B-B14F-4D97-AF65-F5344CB8AC3E}">
        <p14:creationId xmlns:p14="http://schemas.microsoft.com/office/powerpoint/2010/main" val="169056342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droppedImage.png" descr="droppedImage.png"/>
          <p:cNvPicPr>
            <a:picLocks noChangeAspect="1"/>
          </p:cNvPicPr>
          <p:nvPr/>
        </p:nvPicPr>
        <p:blipFill>
          <a:blip r:embed="rId2"/>
          <a:stretch>
            <a:fillRect/>
          </a:stretch>
        </p:blipFill>
        <p:spPr>
          <a:xfrm>
            <a:off x="1059656" y="-116086"/>
            <a:ext cx="10072688" cy="6599039"/>
          </a:xfrm>
          <a:prstGeom prst="rect">
            <a:avLst/>
          </a:prstGeom>
          <a:ln w="12700">
            <a:miter lim="400000"/>
          </a:ln>
        </p:spPr>
      </p:pic>
    </p:spTree>
    <p:extLst>
      <p:ext uri="{BB962C8B-B14F-4D97-AF65-F5344CB8AC3E}">
        <p14:creationId xmlns:p14="http://schemas.microsoft.com/office/powerpoint/2010/main" val="140015546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droppedImage.png" descr="droppedImage.png"/>
          <p:cNvPicPr>
            <a:picLocks noChangeAspect="1"/>
          </p:cNvPicPr>
          <p:nvPr/>
        </p:nvPicPr>
        <p:blipFill>
          <a:blip r:embed="rId2"/>
          <a:stretch>
            <a:fillRect/>
          </a:stretch>
        </p:blipFill>
        <p:spPr>
          <a:xfrm>
            <a:off x="1050727" y="142875"/>
            <a:ext cx="10081617" cy="6572250"/>
          </a:xfrm>
          <a:prstGeom prst="rect">
            <a:avLst/>
          </a:prstGeom>
          <a:ln w="12700">
            <a:miter lim="400000"/>
          </a:ln>
        </p:spPr>
      </p:pic>
    </p:spTree>
    <p:extLst>
      <p:ext uri="{BB962C8B-B14F-4D97-AF65-F5344CB8AC3E}">
        <p14:creationId xmlns:p14="http://schemas.microsoft.com/office/powerpoint/2010/main" val="114119508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Approving / rejecting"/>
          <p:cNvSpPr txBox="1">
            <a:spLocks noGrp="1"/>
          </p:cNvSpPr>
          <p:nvPr>
            <p:ph type="title"/>
          </p:nvPr>
        </p:nvSpPr>
        <p:spPr>
          <a:prstGeom prst="rect">
            <a:avLst/>
          </a:prstGeom>
        </p:spPr>
        <p:txBody>
          <a:bodyPr/>
          <a:lstStyle/>
          <a:p>
            <a:r>
              <a:t>Approving / rejecting</a:t>
            </a:r>
          </a:p>
        </p:txBody>
      </p:sp>
      <p:sp>
        <p:nvSpPr>
          <p:cNvPr id="335" name="The MTurk web interface gives you a way of manually reviewing the Turkers results…"/>
          <p:cNvSpPr txBox="1">
            <a:spLocks noGrp="1"/>
          </p:cNvSpPr>
          <p:nvPr>
            <p:ph type="body" idx="1"/>
          </p:nvPr>
        </p:nvSpPr>
        <p:spPr>
          <a:prstGeom prst="rect">
            <a:avLst/>
          </a:prstGeom>
        </p:spPr>
        <p:txBody>
          <a:bodyPr>
            <a:normAutofit fontScale="85000" lnSpcReduction="10000"/>
          </a:bodyPr>
          <a:lstStyle/>
          <a:p>
            <a:pPr marL="543799" indent="-349585" defTabSz="357353">
              <a:spcBef>
                <a:spcPts val="1406"/>
              </a:spcBef>
              <a:defRPr sz="3654"/>
            </a:pPr>
            <a:r>
              <a:t>The MTurk web interface gives you a way of manually reviewing the Turkers results</a:t>
            </a:r>
          </a:p>
          <a:p>
            <a:pPr marL="543799" indent="-349585" defTabSz="357353">
              <a:spcBef>
                <a:spcPts val="1406"/>
              </a:spcBef>
              <a:defRPr sz="3654"/>
            </a:pPr>
            <a:r>
              <a:t>After reviewing a Worker’s submission, you can </a:t>
            </a:r>
          </a:p>
          <a:p>
            <a:pPr marL="815697" lvl="1" indent="-349585" defTabSz="357353">
              <a:spcBef>
                <a:spcPts val="1406"/>
              </a:spcBef>
              <a:defRPr sz="3654"/>
            </a:pPr>
            <a:r>
              <a:t>approve it (worker gets paid)</a:t>
            </a:r>
          </a:p>
          <a:p>
            <a:pPr marL="815697" lvl="1" indent="-349585" defTabSz="357353">
              <a:spcBef>
                <a:spcPts val="1406"/>
              </a:spcBef>
              <a:defRPr sz="3654"/>
            </a:pPr>
            <a:r>
              <a:t>reject it (worker does not get paid)</a:t>
            </a:r>
          </a:p>
          <a:p>
            <a:pPr marL="815697" lvl="1" indent="-349585" defTabSz="357353">
              <a:spcBef>
                <a:spcPts val="1406"/>
              </a:spcBef>
              <a:defRPr sz="3654"/>
            </a:pPr>
            <a:r>
              <a:t>block the worker (worker is banned from working on any of your HITs, and may get blacklisted from MTurk)</a:t>
            </a:r>
          </a:p>
        </p:txBody>
      </p:sp>
    </p:spTree>
    <p:extLst>
      <p:ext uri="{BB962C8B-B14F-4D97-AF65-F5344CB8AC3E}">
        <p14:creationId xmlns:p14="http://schemas.microsoft.com/office/powerpoint/2010/main" val="402989633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droppedImage.png" descr="droppedImage.png"/>
          <p:cNvPicPr>
            <a:picLocks noChangeAspect="1"/>
          </p:cNvPicPr>
          <p:nvPr/>
        </p:nvPicPr>
        <p:blipFill>
          <a:blip r:embed="rId2"/>
          <a:stretch>
            <a:fillRect/>
          </a:stretch>
        </p:blipFill>
        <p:spPr>
          <a:xfrm>
            <a:off x="1372195" y="0"/>
            <a:ext cx="9251156" cy="6858000"/>
          </a:xfrm>
          <a:prstGeom prst="rect">
            <a:avLst/>
          </a:prstGeom>
          <a:ln w="12700">
            <a:miter lim="400000"/>
          </a:ln>
        </p:spPr>
      </p:pic>
    </p:spTree>
    <p:extLst>
      <p:ext uri="{BB962C8B-B14F-4D97-AF65-F5344CB8AC3E}">
        <p14:creationId xmlns:p14="http://schemas.microsoft.com/office/powerpoint/2010/main" val="406129932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emi-automating the approval process with CSV"/>
          <p:cNvSpPr txBox="1">
            <a:spLocks noGrp="1"/>
          </p:cNvSpPr>
          <p:nvPr>
            <p:ph type="title"/>
          </p:nvPr>
        </p:nvSpPr>
        <p:spPr>
          <a:prstGeom prst="rect">
            <a:avLst/>
          </a:prstGeom>
        </p:spPr>
        <p:txBody>
          <a:bodyPr>
            <a:normAutofit fontScale="90000"/>
          </a:bodyPr>
          <a:lstStyle>
            <a:lvl1pPr defTabSz="484886">
              <a:defRPr sz="6972"/>
            </a:lvl1pPr>
          </a:lstStyle>
          <a:p>
            <a:r>
              <a:t>Semi-automating the approval process with CSV</a:t>
            </a:r>
          </a:p>
        </p:txBody>
      </p:sp>
      <p:sp>
        <p:nvSpPr>
          <p:cNvPr id="340" name="A lightweight version of the API is available by uploading a graded CSV…"/>
          <p:cNvSpPr txBox="1">
            <a:spLocks noGrp="1"/>
          </p:cNvSpPr>
          <p:nvPr>
            <p:ph type="body" idx="1"/>
          </p:nvPr>
        </p:nvSpPr>
        <p:spPr>
          <a:prstGeom prst="rect">
            <a:avLst/>
          </a:prstGeom>
        </p:spPr>
        <p:txBody>
          <a:bodyPr>
            <a:normAutofit fontScale="92500" lnSpcReduction="20000"/>
          </a:bodyPr>
          <a:lstStyle/>
          <a:p>
            <a:pPr marL="593803" indent="-381731" defTabSz="390213">
              <a:spcBef>
                <a:spcPts val="1547"/>
              </a:spcBef>
              <a:defRPr sz="3989"/>
            </a:pPr>
            <a:r>
              <a:t>A lightweight version of the API is available by uploading a graded CSV</a:t>
            </a:r>
          </a:p>
          <a:p>
            <a:pPr marL="593803" indent="-381731" defTabSz="390213">
              <a:spcBef>
                <a:spcPts val="1547"/>
              </a:spcBef>
              <a:defRPr sz="3989"/>
            </a:pPr>
            <a:r>
              <a:t>You can download the results as a CSV file, grade it (manually or automatically), and upload your approve or reject decisions</a:t>
            </a:r>
          </a:p>
          <a:p>
            <a:pPr marL="593803" indent="-381731" defTabSz="390213">
              <a:spcBef>
                <a:spcPts val="1547"/>
              </a:spcBef>
              <a:defRPr sz="3989"/>
            </a:pPr>
            <a:r>
              <a:t>A quick and easy thing to do if you have a HIT with gold standard controls, and if you learn python’s CSV module</a:t>
            </a:r>
          </a:p>
        </p:txBody>
      </p:sp>
    </p:spTree>
    <p:extLst>
      <p:ext uri="{BB962C8B-B14F-4D97-AF65-F5344CB8AC3E}">
        <p14:creationId xmlns:p14="http://schemas.microsoft.com/office/powerpoint/2010/main" val="127172362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droppedImage.png" descr="droppedImage.png"/>
          <p:cNvPicPr>
            <a:picLocks noChangeAspect="1"/>
          </p:cNvPicPr>
          <p:nvPr/>
        </p:nvPicPr>
        <p:blipFill>
          <a:blip r:embed="rId2"/>
          <a:stretch>
            <a:fillRect/>
          </a:stretch>
        </p:blipFill>
        <p:spPr>
          <a:xfrm>
            <a:off x="1452563" y="0"/>
            <a:ext cx="9277945" cy="6858000"/>
          </a:xfrm>
          <a:prstGeom prst="rect">
            <a:avLst/>
          </a:prstGeom>
          <a:ln w="12700">
            <a:miter lim="400000"/>
          </a:ln>
        </p:spPr>
      </p:pic>
    </p:spTree>
    <p:extLst>
      <p:ext uri="{BB962C8B-B14F-4D97-AF65-F5344CB8AC3E}">
        <p14:creationId xmlns:p14="http://schemas.microsoft.com/office/powerpoint/2010/main" val="307163312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commendation for approval thresholds"/>
          <p:cNvSpPr txBox="1">
            <a:spLocks noGrp="1"/>
          </p:cNvSpPr>
          <p:nvPr>
            <p:ph type="title"/>
          </p:nvPr>
        </p:nvSpPr>
        <p:spPr>
          <a:prstGeom prst="rect">
            <a:avLst/>
          </a:prstGeom>
        </p:spPr>
        <p:txBody>
          <a:bodyPr>
            <a:normAutofit fontScale="90000"/>
          </a:bodyPr>
          <a:lstStyle>
            <a:lvl1pPr defTabSz="537463">
              <a:defRPr sz="7728"/>
            </a:lvl1pPr>
          </a:lstStyle>
          <a:p>
            <a:r>
              <a:t>Recommendation for approval thresholds</a:t>
            </a:r>
          </a:p>
        </p:txBody>
      </p:sp>
      <p:sp>
        <p:nvSpPr>
          <p:cNvPr id="345" name="If using controls to approve/reject assignments automatically, I recommend using 3 values…"/>
          <p:cNvSpPr txBox="1">
            <a:spLocks noGrp="1"/>
          </p:cNvSpPr>
          <p:nvPr>
            <p:ph type="body" idx="1"/>
          </p:nvPr>
        </p:nvSpPr>
        <p:spPr>
          <a:prstGeom prst="rect">
            <a:avLst/>
          </a:prstGeom>
        </p:spPr>
        <p:txBody>
          <a:bodyPr>
            <a:normAutofit fontScale="92500" lnSpcReduction="20000"/>
          </a:bodyPr>
          <a:lstStyle/>
          <a:p>
            <a:pPr marL="562550" indent="-361639" defTabSz="369675">
              <a:spcBef>
                <a:spcPts val="1477"/>
              </a:spcBef>
              <a:defRPr sz="3780"/>
            </a:pPr>
            <a:r>
              <a:t>If using controls to approve/reject assignments automatically, I recommend using 3 values</a:t>
            </a:r>
          </a:p>
          <a:p>
            <a:pPr marL="562550" indent="-361639" defTabSz="369675">
              <a:spcBef>
                <a:spcPts val="1477"/>
              </a:spcBef>
              <a:defRPr sz="3780"/>
            </a:pPr>
            <a:r>
              <a:t>1) ~80% correct = approve all work from this Turker</a:t>
            </a:r>
          </a:p>
          <a:p>
            <a:pPr marL="562550" indent="-361639" defTabSz="369675">
              <a:spcBef>
                <a:spcPts val="1477"/>
              </a:spcBef>
              <a:defRPr sz="3780"/>
            </a:pPr>
            <a:r>
              <a:t>2) &lt;80% but &gt;chance = approve assignments proportional to accuracy on the controls</a:t>
            </a:r>
          </a:p>
          <a:p>
            <a:pPr marL="562550" indent="-361639" defTabSz="369675">
              <a:spcBef>
                <a:spcPts val="1477"/>
              </a:spcBef>
              <a:defRPr sz="3780"/>
            </a:pPr>
            <a:r>
              <a:t>3) &lt;= chance, reject all assignments</a:t>
            </a:r>
          </a:p>
        </p:txBody>
      </p:sp>
    </p:spTree>
    <p:extLst>
      <p:ext uri="{BB962C8B-B14F-4D97-AF65-F5344CB8AC3E}">
        <p14:creationId xmlns:p14="http://schemas.microsoft.com/office/powerpoint/2010/main" val="86783913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he Sandbox"/>
          <p:cNvSpPr txBox="1">
            <a:spLocks noGrp="1"/>
          </p:cNvSpPr>
          <p:nvPr>
            <p:ph type="title"/>
          </p:nvPr>
        </p:nvSpPr>
        <p:spPr>
          <a:prstGeom prst="rect">
            <a:avLst/>
          </a:prstGeom>
        </p:spPr>
        <p:txBody>
          <a:bodyPr/>
          <a:lstStyle/>
          <a:p>
            <a:r>
              <a:t>The Sandbox</a:t>
            </a:r>
          </a:p>
        </p:txBody>
      </p:sp>
      <p:sp>
        <p:nvSpPr>
          <p:cNvPr id="348" name="Amazon provides a `sandbox’ where Requesters can develop and deploy HITs at no cost…"/>
          <p:cNvSpPr txBox="1">
            <a:spLocks noGrp="1"/>
          </p:cNvSpPr>
          <p:nvPr>
            <p:ph type="body" idx="1"/>
          </p:nvPr>
        </p:nvSpPr>
        <p:spPr>
          <a:prstGeom prst="rect">
            <a:avLst/>
          </a:prstGeom>
        </p:spPr>
        <p:txBody>
          <a:bodyPr>
            <a:normAutofit fontScale="92500" lnSpcReduction="20000"/>
          </a:bodyPr>
          <a:lstStyle/>
          <a:p>
            <a:pPr marL="606304" indent="-389767" defTabSz="398428">
              <a:spcBef>
                <a:spcPts val="1617"/>
              </a:spcBef>
              <a:defRPr sz="4074"/>
            </a:pPr>
            <a:r>
              <a:t>Amazon provides a `sandbox’ where Requesters can develop and deploy HITs at no cost</a:t>
            </a:r>
          </a:p>
          <a:p>
            <a:pPr marL="606304" indent="-389767" defTabSz="398428">
              <a:spcBef>
                <a:spcPts val="1617"/>
              </a:spcBef>
              <a:defRPr sz="4074"/>
            </a:pPr>
            <a:r>
              <a:t>requestersandbox.mturk.com mimics the behavior of requester.mturk.com</a:t>
            </a:r>
          </a:p>
          <a:p>
            <a:pPr marL="606304" indent="-389767" defTabSz="398428">
              <a:spcBef>
                <a:spcPts val="1617"/>
              </a:spcBef>
              <a:defRPr sz="4074"/>
            </a:pPr>
            <a:r>
              <a:t>When you post to the requestersandbox the HITs become available on workersandbox.mturk.com</a:t>
            </a:r>
          </a:p>
        </p:txBody>
      </p:sp>
    </p:spTree>
    <p:extLst>
      <p:ext uri="{BB962C8B-B14F-4D97-AF65-F5344CB8AC3E}">
        <p14:creationId xmlns:p14="http://schemas.microsoft.com/office/powerpoint/2010/main" val="74934599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droppedImage.png" descr="droppedImage.png"/>
          <p:cNvPicPr>
            <a:picLocks noChangeAspect="1"/>
          </p:cNvPicPr>
          <p:nvPr/>
        </p:nvPicPr>
        <p:blipFill>
          <a:blip r:embed="rId2"/>
          <a:stretch>
            <a:fillRect/>
          </a:stretch>
        </p:blipFill>
        <p:spPr>
          <a:xfrm>
            <a:off x="1345406" y="0"/>
            <a:ext cx="9304734" cy="6858000"/>
          </a:xfrm>
          <a:prstGeom prst="rect">
            <a:avLst/>
          </a:prstGeom>
          <a:ln w="12700">
            <a:miter lim="400000"/>
          </a:ln>
        </p:spPr>
      </p:pic>
    </p:spTree>
    <p:extLst>
      <p:ext uri="{BB962C8B-B14F-4D97-AF65-F5344CB8AC3E}">
        <p14:creationId xmlns:p14="http://schemas.microsoft.com/office/powerpoint/2010/main" val="304285949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droppedImage.png" descr="droppedImage.png"/>
          <p:cNvPicPr>
            <a:picLocks noChangeAspect="1"/>
          </p:cNvPicPr>
          <p:nvPr/>
        </p:nvPicPr>
        <p:blipFill>
          <a:blip r:embed="rId2"/>
          <a:stretch>
            <a:fillRect/>
          </a:stretch>
        </p:blipFill>
        <p:spPr>
          <a:xfrm>
            <a:off x="1434703" y="0"/>
            <a:ext cx="9313664" cy="6858000"/>
          </a:xfrm>
          <a:prstGeom prst="rect">
            <a:avLst/>
          </a:prstGeom>
          <a:ln w="12700">
            <a:miter lim="400000"/>
          </a:ln>
        </p:spPr>
      </p:pic>
    </p:spTree>
    <p:extLst>
      <p:ext uri="{BB962C8B-B14F-4D97-AF65-F5344CB8AC3E}">
        <p14:creationId xmlns:p14="http://schemas.microsoft.com/office/powerpoint/2010/main" val="402597209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entiment"/>
          <p:cNvSpPr txBox="1">
            <a:spLocks noGrp="1"/>
          </p:cNvSpPr>
          <p:nvPr>
            <p:ph type="title"/>
          </p:nvPr>
        </p:nvSpPr>
        <p:spPr>
          <a:prstGeom prst="rect">
            <a:avLst/>
          </a:prstGeom>
        </p:spPr>
        <p:txBody>
          <a:bodyPr/>
          <a:lstStyle/>
          <a:p>
            <a:r>
              <a:t>Sentiment</a:t>
            </a:r>
          </a:p>
        </p:txBody>
      </p:sp>
      <p:pic>
        <p:nvPicPr>
          <p:cNvPr id="205" name="droppedImage.pdf" descr="droppedImage.pdf"/>
          <p:cNvPicPr>
            <a:picLocks noChangeAspect="1"/>
          </p:cNvPicPr>
          <p:nvPr/>
        </p:nvPicPr>
        <p:blipFill>
          <a:blip r:embed="rId2"/>
          <a:stretch>
            <a:fillRect/>
          </a:stretch>
        </p:blipFill>
        <p:spPr>
          <a:xfrm>
            <a:off x="2184797" y="4929188"/>
            <a:ext cx="8099227" cy="1815898"/>
          </a:xfrm>
          <a:prstGeom prst="rect">
            <a:avLst/>
          </a:prstGeom>
          <a:ln w="12700">
            <a:miter lim="400000"/>
          </a:ln>
        </p:spPr>
      </p:pic>
      <p:sp>
        <p:nvSpPr>
          <p:cNvPr id="206" name="Pick the best sentiment based on the following criterion."/>
          <p:cNvSpPr txBox="1"/>
          <p:nvPr/>
        </p:nvSpPr>
        <p:spPr>
          <a:xfrm>
            <a:off x="1854398" y="1450632"/>
            <a:ext cx="4291239"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spcBef>
                <a:spcPts val="1200"/>
              </a:spcBef>
              <a:defRPr sz="1900">
                <a:solidFill>
                  <a:srgbClr val="444444"/>
                </a:solidFill>
                <a:latin typeface="Arial"/>
                <a:ea typeface="Arial"/>
                <a:cs typeface="Arial"/>
                <a:sym typeface="Arial"/>
              </a:defRPr>
            </a:lvl1pPr>
          </a:lstStyle>
          <a:p>
            <a:r>
              <a:rPr sz="1336"/>
              <a:t>Pick the best sentiment based on the following criterion.</a:t>
            </a:r>
          </a:p>
        </p:txBody>
      </p:sp>
      <p:graphicFrame>
        <p:nvGraphicFramePr>
          <p:cNvPr id="207" name="Table"/>
          <p:cNvGraphicFramePr/>
          <p:nvPr/>
        </p:nvGraphicFramePr>
        <p:xfrm>
          <a:off x="1890787" y="1777008"/>
          <a:ext cx="8670727" cy="2937866"/>
        </p:xfrm>
        <a:graphic>
          <a:graphicData uri="http://schemas.openxmlformats.org/drawingml/2006/table">
            <a:tbl>
              <a:tblPr/>
              <a:tblGrid>
                <a:gridCol w="1759101">
                  <a:extLst>
                    <a:ext uri="{9D8B030D-6E8A-4147-A177-3AD203B41FA5}">
                      <a16:colId xmlns:a16="http://schemas.microsoft.com/office/drawing/2014/main" val="20000"/>
                    </a:ext>
                  </a:extLst>
                </a:gridCol>
                <a:gridCol w="6911626">
                  <a:extLst>
                    <a:ext uri="{9D8B030D-6E8A-4147-A177-3AD203B41FA5}">
                      <a16:colId xmlns:a16="http://schemas.microsoft.com/office/drawing/2014/main" val="20001"/>
                    </a:ext>
                  </a:extLst>
                </a:gridCol>
              </a:tblGrid>
              <a:tr h="488409">
                <a:tc>
                  <a:txBody>
                    <a:bodyPr/>
                    <a:lstStyle/>
                    <a:p>
                      <a:pPr algn="l" defTabSz="914400">
                        <a:tabLst>
                          <a:tab pos="914400" algn="l"/>
                        </a:tabLst>
                      </a:pPr>
                      <a:r>
                        <a:rPr sz="1300" b="1">
                          <a:solidFill>
                            <a:srgbClr val="444444"/>
                          </a:solidFill>
                          <a:latin typeface="Arial"/>
                          <a:ea typeface="Arial"/>
                          <a:cs typeface="Arial"/>
                          <a:sym typeface="Arial"/>
                        </a:rPr>
                        <a:t>Strongly positive</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1300">
                          <a:solidFill>
                            <a:srgbClr val="444444"/>
                          </a:solidFill>
                          <a:latin typeface="Arial"/>
                          <a:ea typeface="Arial"/>
                          <a:cs typeface="Arial"/>
                          <a:sym typeface="Arial"/>
                        </a:rPr>
                        <a:t>Select this if the item embodies emotion that was extremely happy or excited toward the topic. For example, "Their customer service is the best that I've seen!!!!"</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28235">
                <a:tc>
                  <a:txBody>
                    <a:bodyPr/>
                    <a:lstStyle/>
                    <a:p>
                      <a:pPr algn="l" defTabSz="914400">
                        <a:tabLst>
                          <a:tab pos="914400" algn="l"/>
                        </a:tabLst>
                      </a:pPr>
                      <a:r>
                        <a:rPr sz="1300" b="1">
                          <a:solidFill>
                            <a:srgbClr val="444444"/>
                          </a:solidFill>
                          <a:latin typeface="Arial"/>
                          <a:ea typeface="Arial"/>
                          <a:cs typeface="Arial"/>
                          <a:sym typeface="Arial"/>
                        </a:rPr>
                        <a:t>Positive</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1300">
                          <a:solidFill>
                            <a:srgbClr val="444444"/>
                          </a:solidFill>
                          <a:latin typeface="Arial"/>
                          <a:ea typeface="Arial"/>
                          <a:cs typeface="Arial"/>
                          <a:sym typeface="Arial"/>
                        </a:rPr>
                        <a:t>Select this if the item embodies emotion that was generally happy or satisfied, but the emotion wasn't extreme. For example, "Sure I'll shop there again."</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76589">
                <a:tc>
                  <a:txBody>
                    <a:bodyPr/>
                    <a:lstStyle/>
                    <a:p>
                      <a:pPr algn="l" defTabSz="914400">
                        <a:tabLst>
                          <a:tab pos="914400" algn="l"/>
                        </a:tabLst>
                      </a:pPr>
                      <a:r>
                        <a:rPr sz="1300" b="1">
                          <a:solidFill>
                            <a:srgbClr val="444444"/>
                          </a:solidFill>
                          <a:latin typeface="Arial"/>
                          <a:ea typeface="Arial"/>
                          <a:cs typeface="Arial"/>
                          <a:sym typeface="Arial"/>
                        </a:rPr>
                        <a:t>Neutral</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1300">
                          <a:solidFill>
                            <a:srgbClr val="444444"/>
                          </a:solidFill>
                          <a:latin typeface="Arial"/>
                          <a:ea typeface="Arial"/>
                          <a:cs typeface="Arial"/>
                          <a:sym typeface="Arial"/>
                        </a:rPr>
                        <a:t>Select this if the item does not embody much of positive or negative emotion toward the topic. For example, "Yeah, I guess it's ok." or "Is their customer service open 24x7?"</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683032">
                <a:tc>
                  <a:txBody>
                    <a:bodyPr/>
                    <a:lstStyle/>
                    <a:p>
                      <a:pPr algn="l" defTabSz="914400">
                        <a:tabLst>
                          <a:tab pos="914400" algn="l"/>
                        </a:tabLst>
                      </a:pPr>
                      <a:r>
                        <a:rPr sz="1300" b="1">
                          <a:solidFill>
                            <a:srgbClr val="444444"/>
                          </a:solidFill>
                          <a:latin typeface="Arial"/>
                          <a:ea typeface="Arial"/>
                          <a:cs typeface="Arial"/>
                          <a:sym typeface="Arial"/>
                        </a:rPr>
                        <a:t>Negative</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1300">
                          <a:solidFill>
                            <a:srgbClr val="444444"/>
                          </a:solidFill>
                          <a:latin typeface="Arial"/>
                          <a:ea typeface="Arial"/>
                          <a:cs typeface="Arial"/>
                          <a:sym typeface="Arial"/>
                        </a:rPr>
                        <a:t>Select this if the item embodies emotion that is perceived to be angry or upsetting toward the topic, but not to the extreme. For example, "I don't know if I'll shop there again because I don't trust them."</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661601">
                <a:tc>
                  <a:txBody>
                    <a:bodyPr/>
                    <a:lstStyle/>
                    <a:p>
                      <a:pPr algn="l" defTabSz="914400">
                        <a:tabLst>
                          <a:tab pos="914400" algn="l"/>
                        </a:tabLst>
                      </a:pPr>
                      <a:r>
                        <a:rPr sz="1300" b="1">
                          <a:solidFill>
                            <a:srgbClr val="444444"/>
                          </a:solidFill>
                          <a:latin typeface="Arial"/>
                          <a:ea typeface="Arial"/>
                          <a:cs typeface="Arial"/>
                          <a:sym typeface="Arial"/>
                        </a:rPr>
                        <a:t>Strongly negative</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1300">
                          <a:solidFill>
                            <a:srgbClr val="444444"/>
                          </a:solidFill>
                          <a:latin typeface="Arial"/>
                          <a:ea typeface="Arial"/>
                          <a:cs typeface="Arial"/>
                          <a:sym typeface="Arial"/>
                        </a:rPr>
                        <a:t>Select this if the item embodies negative emotion toward the topic that can be perceived as extreme. For example, "These guys are teriffic... NOTTTT!!!!!!" or "I will NEVER shop there again!!!"</a:t>
                      </a:r>
                    </a:p>
                  </a:txBody>
                  <a:tcPr marL="8930" marR="8930" marT="8930" marB="893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46023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HITs can use any HTML or javascript"/>
          <p:cNvSpPr txBox="1">
            <a:spLocks noGrp="1"/>
          </p:cNvSpPr>
          <p:nvPr>
            <p:ph type="title"/>
          </p:nvPr>
        </p:nvSpPr>
        <p:spPr>
          <a:prstGeom prst="rect">
            <a:avLst/>
          </a:prstGeom>
        </p:spPr>
        <p:txBody>
          <a:bodyPr>
            <a:normAutofit fontScale="90000"/>
          </a:bodyPr>
          <a:lstStyle>
            <a:lvl1pPr defTabSz="537463">
              <a:defRPr sz="7728"/>
            </a:lvl1pPr>
          </a:lstStyle>
          <a:p>
            <a:r>
              <a:t>HITs can use any HTML or javascript</a:t>
            </a:r>
          </a:p>
        </p:txBody>
      </p:sp>
      <p:sp>
        <p:nvSpPr>
          <p:cNvPr id="355" name="Highlight word in sentence…"/>
          <p:cNvSpPr txBox="1">
            <a:spLocks noGrp="1"/>
          </p:cNvSpPr>
          <p:nvPr>
            <p:ph type="body" idx="1"/>
          </p:nvPr>
        </p:nvSpPr>
        <p:spPr>
          <a:prstGeom prst="rect">
            <a:avLst/>
          </a:prstGeom>
        </p:spPr>
        <p:txBody>
          <a:bodyPr/>
          <a:lstStyle/>
          <a:p>
            <a:r>
              <a:t>Highlight word in sentence</a:t>
            </a:r>
          </a:p>
          <a:p>
            <a:r>
              <a:t>Word alignment HIT</a:t>
            </a:r>
          </a:p>
          <a:p>
            <a:r>
              <a:t>Randomize order of things</a:t>
            </a:r>
          </a:p>
          <a:p>
            <a:r>
              <a:t>Geolocation</a:t>
            </a:r>
          </a:p>
        </p:txBody>
      </p:sp>
    </p:spTree>
    <p:extLst>
      <p:ext uri="{BB962C8B-B14F-4D97-AF65-F5344CB8AC3E}">
        <p14:creationId xmlns:p14="http://schemas.microsoft.com/office/powerpoint/2010/main" val="85926441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7" name="The MTurk SDK"/>
          <p:cNvSpPr txBox="1">
            <a:spLocks noGrp="1"/>
          </p:cNvSpPr>
          <p:nvPr>
            <p:ph type="title"/>
          </p:nvPr>
        </p:nvSpPr>
        <p:spPr>
          <a:prstGeom prst="rect">
            <a:avLst/>
          </a:prstGeom>
        </p:spPr>
        <p:txBody>
          <a:bodyPr/>
          <a:lstStyle/>
          <a:p>
            <a:r>
              <a:t>The MTurk SDK</a:t>
            </a:r>
          </a:p>
        </p:txBody>
      </p:sp>
      <p:sp>
        <p:nvSpPr>
          <p:cNvPr id="358" name="Double-click to edit"/>
          <p:cNvSpPr txBox="1">
            <a:spLocks noGrp="1"/>
          </p:cNvSpPr>
          <p:nvPr>
            <p:ph type="body" idx="1"/>
          </p:nvPr>
        </p:nvSpPr>
        <p:spPr>
          <a:prstGeom prst="rect">
            <a:avLst/>
          </a:prstGeom>
        </p:spPr>
        <p:txBody>
          <a:bodyPr/>
          <a:lstStyle/>
          <a:p>
            <a:endParaRPr/>
          </a:p>
        </p:txBody>
      </p:sp>
    </p:spTree>
    <p:extLst>
      <p:ext uri="{BB962C8B-B14F-4D97-AF65-F5344CB8AC3E}">
        <p14:creationId xmlns:p14="http://schemas.microsoft.com/office/powerpoint/2010/main" val="28290995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he art of designing good HITs"/>
          <p:cNvSpPr txBox="1">
            <a:spLocks noGrp="1"/>
          </p:cNvSpPr>
          <p:nvPr>
            <p:ph type="title"/>
          </p:nvPr>
        </p:nvSpPr>
        <p:spPr>
          <a:xfrm>
            <a:off x="2416969" y="2571750"/>
            <a:ext cx="7358063" cy="1714500"/>
          </a:xfrm>
          <a:prstGeom prst="rect">
            <a:avLst/>
          </a:prstGeom>
        </p:spPr>
        <p:txBody>
          <a:bodyPr>
            <a:normAutofit fontScale="90000"/>
          </a:bodyPr>
          <a:lstStyle>
            <a:lvl1pPr defTabSz="537463">
              <a:defRPr sz="7728"/>
            </a:lvl1pPr>
          </a:lstStyle>
          <a:p>
            <a:r>
              <a:t>The art of designing good HITs</a:t>
            </a:r>
          </a:p>
        </p:txBody>
      </p:sp>
    </p:spTree>
    <p:extLst>
      <p:ext uri="{BB962C8B-B14F-4D97-AF65-F5344CB8AC3E}">
        <p14:creationId xmlns:p14="http://schemas.microsoft.com/office/powerpoint/2010/main" val="266952830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rowdsourcing works for tasks that are"/>
          <p:cNvSpPr txBox="1">
            <a:spLocks noGrp="1"/>
          </p:cNvSpPr>
          <p:nvPr>
            <p:ph type="title"/>
          </p:nvPr>
        </p:nvSpPr>
        <p:spPr>
          <a:prstGeom prst="rect">
            <a:avLst/>
          </a:prstGeom>
        </p:spPr>
        <p:txBody>
          <a:bodyPr>
            <a:normAutofit fontScale="90000"/>
          </a:bodyPr>
          <a:lstStyle>
            <a:lvl1pPr defTabSz="537463">
              <a:defRPr sz="7728"/>
            </a:lvl1pPr>
          </a:lstStyle>
          <a:p>
            <a:r>
              <a:t>Crowdsourcing works for tasks that are</a:t>
            </a:r>
          </a:p>
        </p:txBody>
      </p:sp>
      <p:sp>
        <p:nvSpPr>
          <p:cNvPr id="363" name="Natural and easy to explain to non-experts…"/>
          <p:cNvSpPr txBox="1">
            <a:spLocks noGrp="1"/>
          </p:cNvSpPr>
          <p:nvPr>
            <p:ph type="body" idx="1"/>
          </p:nvPr>
        </p:nvSpPr>
        <p:spPr>
          <a:prstGeom prst="rect">
            <a:avLst/>
          </a:prstGeom>
        </p:spPr>
        <p:txBody>
          <a:bodyPr>
            <a:normAutofit fontScale="92500" lnSpcReduction="20000"/>
          </a:bodyPr>
          <a:lstStyle/>
          <a:p>
            <a:pPr marL="606304" indent="-389767" defTabSz="398428">
              <a:spcBef>
                <a:spcPts val="1617"/>
              </a:spcBef>
              <a:defRPr sz="4074"/>
            </a:pPr>
            <a:r>
              <a:t>Natural and easy to explain to non-experts</a:t>
            </a:r>
          </a:p>
          <a:p>
            <a:pPr marL="606304" indent="-389767" defTabSz="398428">
              <a:spcBef>
                <a:spcPts val="1617"/>
              </a:spcBef>
              <a:defRPr sz="4074"/>
            </a:pPr>
            <a:r>
              <a:t>Decomposable into simpler tasks that can be joined together</a:t>
            </a:r>
          </a:p>
          <a:p>
            <a:pPr marL="606304" indent="-389767" defTabSz="398428">
              <a:spcBef>
                <a:spcPts val="1617"/>
              </a:spcBef>
              <a:defRPr sz="4074"/>
            </a:pPr>
            <a:r>
              <a:t>Parallelizable into small, quickly completed chunks</a:t>
            </a:r>
          </a:p>
          <a:p>
            <a:pPr marL="606304" indent="-389767" defTabSz="398428">
              <a:spcBef>
                <a:spcPts val="1617"/>
              </a:spcBef>
              <a:defRPr sz="4074"/>
            </a:pPr>
            <a:r>
              <a:t>Well-suited to quality control (some data has correct gold standard annotations)</a:t>
            </a:r>
          </a:p>
        </p:txBody>
      </p:sp>
    </p:spTree>
    <p:extLst>
      <p:ext uri="{BB962C8B-B14F-4D97-AF65-F5344CB8AC3E}">
        <p14:creationId xmlns:p14="http://schemas.microsoft.com/office/powerpoint/2010/main" val="340864016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rowdsourcing works for tasks that are"/>
          <p:cNvSpPr txBox="1">
            <a:spLocks noGrp="1"/>
          </p:cNvSpPr>
          <p:nvPr>
            <p:ph type="title"/>
          </p:nvPr>
        </p:nvSpPr>
        <p:spPr>
          <a:prstGeom prst="rect">
            <a:avLst/>
          </a:prstGeom>
        </p:spPr>
        <p:txBody>
          <a:bodyPr>
            <a:normAutofit fontScale="90000"/>
          </a:bodyPr>
          <a:lstStyle>
            <a:lvl1pPr defTabSz="537463">
              <a:defRPr sz="7728"/>
            </a:lvl1pPr>
          </a:lstStyle>
          <a:p>
            <a:r>
              <a:t>Crowdsourcing works for tasks that are</a:t>
            </a:r>
          </a:p>
        </p:txBody>
      </p:sp>
      <p:sp>
        <p:nvSpPr>
          <p:cNvPr id="366" name="Robust to some amount of noise/errors (the downstream task is training a statistical model)…"/>
          <p:cNvSpPr txBox="1">
            <a:spLocks noGrp="1"/>
          </p:cNvSpPr>
          <p:nvPr>
            <p:ph type="body" idx="1"/>
          </p:nvPr>
        </p:nvSpPr>
        <p:spPr>
          <a:prstGeom prst="rect">
            <a:avLst/>
          </a:prstGeom>
        </p:spPr>
        <p:txBody>
          <a:bodyPr>
            <a:normAutofit fontScale="85000" lnSpcReduction="10000"/>
          </a:bodyPr>
          <a:lstStyle/>
          <a:p>
            <a:pPr marL="556299" indent="-357621" defTabSz="365568">
              <a:spcBef>
                <a:spcPts val="1477"/>
              </a:spcBef>
              <a:defRPr sz="3738"/>
            </a:pPr>
            <a:r>
              <a:t>Robust to some amount of noise/errors (the downstream task is training a statistical model)</a:t>
            </a:r>
          </a:p>
          <a:p>
            <a:pPr marL="556299" indent="-357621" defTabSz="365568">
              <a:spcBef>
                <a:spcPts val="1477"/>
              </a:spcBef>
              <a:defRPr sz="3738"/>
            </a:pPr>
            <a:r>
              <a:t>Balanced and each task contains the same amount of work</a:t>
            </a:r>
          </a:p>
          <a:p>
            <a:pPr marL="834449" lvl="1" indent="-357621" defTabSz="365568">
              <a:spcBef>
                <a:spcPts val="1477"/>
              </a:spcBef>
              <a:defRPr sz="3738"/>
            </a:pPr>
            <a:r>
              <a:t>Don’t have tons of work in one assignment but not another</a:t>
            </a:r>
          </a:p>
          <a:p>
            <a:pPr marL="834449" lvl="1" indent="-357621" defTabSz="365568">
              <a:spcBef>
                <a:spcPts val="1477"/>
              </a:spcBef>
              <a:defRPr sz="3738"/>
            </a:pPr>
            <a:r>
              <a:t>Don’t ask Turkers to annotate something occurs in the data &lt;&lt;10% of the time</a:t>
            </a:r>
          </a:p>
        </p:txBody>
      </p:sp>
    </p:spTree>
    <p:extLst>
      <p:ext uri="{BB962C8B-B14F-4D97-AF65-F5344CB8AC3E}">
        <p14:creationId xmlns:p14="http://schemas.microsoft.com/office/powerpoint/2010/main" val="316407485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Example HIT design:  Reading Comprehension to evaluate Machine Translation systems"/>
          <p:cNvSpPr txBox="1">
            <a:spLocks noGrp="1"/>
          </p:cNvSpPr>
          <p:nvPr>
            <p:ph type="title"/>
          </p:nvPr>
        </p:nvSpPr>
        <p:spPr>
          <a:xfrm>
            <a:off x="2050852" y="2259211"/>
            <a:ext cx="8090297" cy="2330648"/>
          </a:xfrm>
          <a:prstGeom prst="rect">
            <a:avLst/>
          </a:prstGeom>
        </p:spPr>
        <p:txBody>
          <a:bodyPr>
            <a:normAutofit fontScale="90000"/>
          </a:bodyPr>
          <a:lstStyle/>
          <a:p>
            <a:pPr defTabSz="279311">
              <a:defRPr sz="5712"/>
            </a:pPr>
            <a:r>
              <a:t>Example HIT design: </a:t>
            </a:r>
          </a:p>
          <a:p>
            <a:pPr defTabSz="279311">
              <a:defRPr sz="5712"/>
            </a:pPr>
            <a:r>
              <a:t>Reading Comprehension to evaluate Machine Translation systems</a:t>
            </a:r>
          </a:p>
        </p:txBody>
      </p:sp>
    </p:spTree>
    <p:extLst>
      <p:ext uri="{BB962C8B-B14F-4D97-AF65-F5344CB8AC3E}">
        <p14:creationId xmlns:p14="http://schemas.microsoft.com/office/powerpoint/2010/main" val="76140437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Evaluating Machine Translation"/>
          <p:cNvSpPr txBox="1">
            <a:spLocks noGrp="1"/>
          </p:cNvSpPr>
          <p:nvPr>
            <p:ph type="title"/>
          </p:nvPr>
        </p:nvSpPr>
        <p:spPr>
          <a:xfrm>
            <a:off x="2050852" y="178594"/>
            <a:ext cx="8090297" cy="1714500"/>
          </a:xfrm>
          <a:prstGeom prst="rect">
            <a:avLst/>
          </a:prstGeom>
        </p:spPr>
        <p:txBody>
          <a:bodyPr>
            <a:normAutofit fontScale="90000"/>
          </a:bodyPr>
          <a:lstStyle>
            <a:lvl1pPr defTabSz="537463">
              <a:defRPr sz="7728"/>
            </a:lvl1pPr>
          </a:lstStyle>
          <a:p>
            <a:r>
              <a:t>Evaluating Machine Translation</a:t>
            </a:r>
          </a:p>
        </p:txBody>
      </p:sp>
      <p:sp>
        <p:nvSpPr>
          <p:cNvPr id="371" name="There are many MT systems available for each language pair…"/>
          <p:cNvSpPr txBox="1">
            <a:spLocks noGrp="1"/>
          </p:cNvSpPr>
          <p:nvPr>
            <p:ph type="body" idx="1"/>
          </p:nvPr>
        </p:nvSpPr>
        <p:spPr>
          <a:xfrm>
            <a:off x="2416969" y="1946672"/>
            <a:ext cx="7358063" cy="4027289"/>
          </a:xfrm>
          <a:prstGeom prst="rect">
            <a:avLst/>
          </a:prstGeom>
        </p:spPr>
        <p:txBody>
          <a:bodyPr>
            <a:normAutofit fontScale="77500" lnSpcReduction="20000"/>
          </a:bodyPr>
          <a:lstStyle/>
          <a:p>
            <a:pPr marL="587553" indent="-377712" defTabSz="386106">
              <a:spcBef>
                <a:spcPts val="1547"/>
              </a:spcBef>
              <a:defRPr sz="3948"/>
            </a:pPr>
            <a:r>
              <a:t>There are many MT systems available for each language pair</a:t>
            </a:r>
          </a:p>
          <a:p>
            <a:pPr marL="587553" indent="-377712" defTabSz="386106">
              <a:spcBef>
                <a:spcPts val="1547"/>
              </a:spcBef>
              <a:defRPr sz="3948"/>
            </a:pPr>
            <a:r>
              <a:t>How do we know which one is best?</a:t>
            </a:r>
          </a:p>
          <a:p>
            <a:pPr marL="587553" indent="-377712" defTabSz="386106">
              <a:spcBef>
                <a:spcPts val="1547"/>
              </a:spcBef>
              <a:defRPr sz="3948"/>
            </a:pPr>
            <a:r>
              <a:t>There is an active field of research focused on evaluating MT automatically</a:t>
            </a:r>
          </a:p>
          <a:p>
            <a:pPr marL="587553" indent="-377712" defTabSz="386106">
              <a:spcBef>
                <a:spcPts val="1547"/>
              </a:spcBef>
              <a:defRPr sz="3948"/>
            </a:pPr>
            <a:r>
              <a:t>Reasoning: manual evaluation requires humans and is therefore too time consuming and expensive</a:t>
            </a:r>
          </a:p>
        </p:txBody>
      </p:sp>
    </p:spTree>
    <p:extLst>
      <p:ext uri="{BB962C8B-B14F-4D97-AF65-F5344CB8AC3E}">
        <p14:creationId xmlns:p14="http://schemas.microsoft.com/office/powerpoint/2010/main" val="390586188"/>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3" name="Evaluating Machine Translation"/>
          <p:cNvSpPr txBox="1">
            <a:spLocks noGrp="1"/>
          </p:cNvSpPr>
          <p:nvPr>
            <p:ph type="title"/>
          </p:nvPr>
        </p:nvSpPr>
        <p:spPr>
          <a:prstGeom prst="rect">
            <a:avLst/>
          </a:prstGeom>
        </p:spPr>
        <p:txBody>
          <a:bodyPr>
            <a:normAutofit fontScale="90000"/>
          </a:bodyPr>
          <a:lstStyle>
            <a:lvl1pPr defTabSz="537463">
              <a:defRPr sz="7728"/>
            </a:lvl1pPr>
          </a:lstStyle>
          <a:p>
            <a:r>
              <a:t>Evaluating Machine Translation</a:t>
            </a:r>
          </a:p>
        </p:txBody>
      </p:sp>
      <p:sp>
        <p:nvSpPr>
          <p:cNvPr id="374" name="I designed a pipelined HIT…"/>
          <p:cNvSpPr txBox="1">
            <a:spLocks noGrp="1"/>
          </p:cNvSpPr>
          <p:nvPr>
            <p:ph type="body" idx="1"/>
          </p:nvPr>
        </p:nvSpPr>
        <p:spPr>
          <a:prstGeom prst="rect">
            <a:avLst/>
          </a:prstGeom>
        </p:spPr>
        <p:txBody>
          <a:bodyPr/>
          <a:lstStyle/>
          <a:p>
            <a:r>
              <a:t>I designed a pipelined HIT </a:t>
            </a:r>
          </a:p>
          <a:p>
            <a:r>
              <a:t>First take foreign articles translated into English</a:t>
            </a:r>
          </a:p>
          <a:p>
            <a:r>
              <a:t>Have Turkers write reading compre</a:t>
            </a:r>
          </a:p>
        </p:txBody>
      </p:sp>
    </p:spTree>
    <p:extLst>
      <p:ext uri="{BB962C8B-B14F-4D97-AF65-F5344CB8AC3E}">
        <p14:creationId xmlns:p14="http://schemas.microsoft.com/office/powerpoint/2010/main" val="195362351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377"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378"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379" name="Why was Heather Locklear arrested?…"/>
          <p:cNvSpPr txBox="1"/>
          <p:nvPr/>
        </p:nvSpPr>
        <p:spPr>
          <a:xfrm>
            <a:off x="6980039" y="1151929"/>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10000"/>
          </a:bodyPr>
          <a:lstStyle/>
          <a:p>
            <a:pPr marL="293776" indent="-293776" defTabSz="386106">
              <a:buClr>
                <a:srgbClr val="C0C0C0"/>
              </a:buClr>
              <a:buSzPct val="171000"/>
              <a:buChar char="•"/>
              <a:defRPr sz="3759">
                <a:latin typeface="+mn-lt"/>
                <a:ea typeface="+mn-ea"/>
                <a:cs typeface="+mn-cs"/>
                <a:sym typeface="Gill Sans"/>
              </a:defRPr>
            </a:pPr>
            <a:endParaRPr sz="2643"/>
          </a:p>
          <a:p>
            <a:pPr marL="293776" indent="-293776" defTabSz="386106">
              <a:buClr>
                <a:srgbClr val="C0C0C0"/>
              </a:buClr>
              <a:buSzPct val="171000"/>
              <a:buChar char="•"/>
              <a:defRPr sz="3759">
                <a:latin typeface="+mn-lt"/>
                <a:ea typeface="+mn-ea"/>
                <a:cs typeface="+mn-cs"/>
                <a:sym typeface="Gill Sans"/>
              </a:defRPr>
            </a:pPr>
            <a:r>
              <a:rPr sz="2643"/>
              <a:t>Why was Heather Locklear arrested?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a:t>She was arrested on suspicion of driving under the influence of drugs. </a:t>
            </a:r>
          </a:p>
          <a:p>
            <a:pPr marL="293776" indent="-293776" defTabSz="386106">
              <a:buClr>
                <a:srgbClr val="C0C0C0"/>
              </a:buClr>
              <a:buSzPct val="171000"/>
              <a:buChar char="•"/>
              <a:defRPr sz="3759">
                <a:latin typeface="+mn-lt"/>
                <a:ea typeface="+mn-ea"/>
                <a:cs typeface="+mn-cs"/>
                <a:sym typeface="Gill Sans"/>
              </a:defRPr>
            </a:pPr>
            <a:r>
              <a:rPr sz="2643"/>
              <a:t>Why did the bystander call emergency services? </a:t>
            </a:r>
          </a:p>
          <a:p>
            <a:pPr marL="461648" lvl="1" indent="-293776" defTabSz="386106">
              <a:buClr>
                <a:srgbClr val="C0C0C0"/>
              </a:buClr>
              <a:buSzPct val="100000"/>
              <a:buFont typeface="Lucida Grande"/>
              <a:buChar char="‣"/>
              <a:defRPr sz="3196">
                <a:latin typeface="+mn-lt"/>
                <a:ea typeface="+mn-ea"/>
                <a:cs typeface="+mn-cs"/>
                <a:sym typeface="Gill Sans"/>
              </a:defRPr>
            </a:pPr>
            <a:r>
              <a:rPr sz="2247">
                <a:solidFill>
                  <a:srgbClr val="797979"/>
                </a:solidFill>
              </a:rPr>
              <a:t>He was concerned for Ms. Locklear’s life.</a:t>
            </a:r>
            <a:r>
              <a:rPr sz="2247"/>
              <a:t> </a:t>
            </a:r>
          </a:p>
          <a:p>
            <a:pPr marL="293776" indent="-293776" defTabSz="386106">
              <a:buClr>
                <a:srgbClr val="C0C0C0"/>
              </a:buClr>
              <a:buSzPct val="171000"/>
              <a:buChar char="•"/>
              <a:defRPr sz="3759">
                <a:latin typeface="+mn-lt"/>
                <a:ea typeface="+mn-ea"/>
                <a:cs typeface="+mn-cs"/>
                <a:sym typeface="Gill Sans"/>
              </a:defRPr>
            </a:pPr>
            <a:r>
              <a:rPr sz="2643"/>
              <a:t>Where did the witness see her acting abnormally?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a:t>Pulling out of parking in Montecito </a:t>
            </a:r>
          </a:p>
        </p:txBody>
      </p:sp>
      <p:sp>
        <p:nvSpPr>
          <p:cNvPr id="380" name="Heather Locklear Arrested for…"/>
          <p:cNvSpPr txBox="1"/>
          <p:nvPr/>
        </p:nvSpPr>
        <p:spPr>
          <a:xfrm>
            <a:off x="1532572" y="930185"/>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38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Tree>
    <p:extLst>
      <p:ext uri="{BB962C8B-B14F-4D97-AF65-F5344CB8AC3E}">
        <p14:creationId xmlns:p14="http://schemas.microsoft.com/office/powerpoint/2010/main" val="32623264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379">
                                            <p:bg/>
                                          </p:spTgt>
                                        </p:tgtEl>
                                        <p:attrNameLst>
                                          <p:attrName>style.visibility</p:attrName>
                                        </p:attrNameLst>
                                      </p:cBhvr>
                                      <p:to>
                                        <p:strVal val="visible"/>
                                      </p:to>
                                    </p:set>
                                    <p:animEffect transition="in" filter="fade">
                                      <p:cBhvr>
                                        <p:cTn id="7" dur="750"/>
                                        <p:tgtEl>
                                          <p:spTgt spid="379">
                                            <p:bg/>
                                          </p:spTgt>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379">
                                            <p:txEl>
                                              <p:pRg st="1" end="1"/>
                                            </p:txEl>
                                          </p:spTgt>
                                        </p:tgtEl>
                                        <p:attrNameLst>
                                          <p:attrName>style.visibility</p:attrName>
                                        </p:attrNameLst>
                                      </p:cBhvr>
                                      <p:to>
                                        <p:strVal val="visible"/>
                                      </p:to>
                                    </p:set>
                                    <p:animEffect transition="in" filter="fade">
                                      <p:cBhvr>
                                        <p:cTn id="11" dur="750"/>
                                        <p:tgtEl>
                                          <p:spTgt spid="379">
                                            <p:txEl>
                                              <p:pRg st="1" end="1"/>
                                            </p:txEl>
                                          </p:spTgt>
                                        </p:tgtEl>
                                      </p:cBhvr>
                                    </p:animEffect>
                                  </p:childTnLst>
                                </p:cTn>
                              </p:par>
                            </p:childTnLst>
                          </p:cTn>
                        </p:par>
                        <p:par>
                          <p:cTn id="12" fill="hold">
                            <p:stCondLst>
                              <p:cond delay="1500"/>
                            </p:stCondLst>
                            <p:childTnLst>
                              <p:par>
                                <p:cTn id="13" presetID="10" presetClass="entr" fill="hold" grpId="0" nodeType="afterEffect">
                                  <p:stCondLst>
                                    <p:cond delay="0"/>
                                  </p:stCondLst>
                                  <p:iterate>
                                    <p:tmAbs val="0"/>
                                  </p:iterate>
                                  <p:childTnLst>
                                    <p:set>
                                      <p:cBhvr>
                                        <p:cTn id="14" fill="hold"/>
                                        <p:tgtEl>
                                          <p:spTgt spid="379">
                                            <p:txEl>
                                              <p:pRg st="2" end="2"/>
                                            </p:txEl>
                                          </p:spTgt>
                                        </p:tgtEl>
                                        <p:attrNameLst>
                                          <p:attrName>style.visibility</p:attrName>
                                        </p:attrNameLst>
                                      </p:cBhvr>
                                      <p:to>
                                        <p:strVal val="visible"/>
                                      </p:to>
                                    </p:set>
                                    <p:animEffect transition="in" filter="fade">
                                      <p:cBhvr>
                                        <p:cTn id="15" dur="750"/>
                                        <p:tgtEl>
                                          <p:spTgt spid="379">
                                            <p:txEl>
                                              <p:pRg st="2" end="2"/>
                                            </p:txEl>
                                          </p:spTgt>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379">
                                            <p:txEl>
                                              <p:pRg st="3" end="3"/>
                                            </p:txEl>
                                          </p:spTgt>
                                        </p:tgtEl>
                                        <p:attrNameLst>
                                          <p:attrName>style.visibility</p:attrName>
                                        </p:attrNameLst>
                                      </p:cBhvr>
                                      <p:to>
                                        <p:strVal val="visible"/>
                                      </p:to>
                                    </p:set>
                                    <p:animEffect transition="in" filter="fade">
                                      <p:cBhvr>
                                        <p:cTn id="19" dur="750"/>
                                        <p:tgtEl>
                                          <p:spTgt spid="379">
                                            <p:txEl>
                                              <p:pRg st="3" end="3"/>
                                            </p:txEl>
                                          </p:spTgt>
                                        </p:tgtEl>
                                      </p:cBhvr>
                                    </p:animEffect>
                                  </p:childTnLst>
                                </p:cTn>
                              </p:par>
                            </p:childTnLst>
                          </p:cTn>
                        </p:par>
                        <p:par>
                          <p:cTn id="20" fill="hold">
                            <p:stCondLst>
                              <p:cond delay="3000"/>
                            </p:stCondLst>
                            <p:childTnLst>
                              <p:par>
                                <p:cTn id="21" presetID="10" presetClass="entr" fill="hold" grpId="0" nodeType="afterEffect">
                                  <p:stCondLst>
                                    <p:cond delay="0"/>
                                  </p:stCondLst>
                                  <p:iterate>
                                    <p:tmAbs val="0"/>
                                  </p:iterate>
                                  <p:childTnLst>
                                    <p:set>
                                      <p:cBhvr>
                                        <p:cTn id="22" fill="hold"/>
                                        <p:tgtEl>
                                          <p:spTgt spid="379">
                                            <p:txEl>
                                              <p:pRg st="4" end="4"/>
                                            </p:txEl>
                                          </p:spTgt>
                                        </p:tgtEl>
                                        <p:attrNameLst>
                                          <p:attrName>style.visibility</p:attrName>
                                        </p:attrNameLst>
                                      </p:cBhvr>
                                      <p:to>
                                        <p:strVal val="visible"/>
                                      </p:to>
                                    </p:set>
                                    <p:animEffect transition="in" filter="fade">
                                      <p:cBhvr>
                                        <p:cTn id="23" dur="750"/>
                                        <p:tgtEl>
                                          <p:spTgt spid="379">
                                            <p:txEl>
                                              <p:pRg st="4" end="4"/>
                                            </p:txEl>
                                          </p:spTgt>
                                        </p:tgtEl>
                                      </p:cBhvr>
                                    </p:animEffect>
                                  </p:childTnLst>
                                </p:cTn>
                              </p:par>
                            </p:childTnLst>
                          </p:cTn>
                        </p:par>
                        <p:par>
                          <p:cTn id="24" fill="hold">
                            <p:stCondLst>
                              <p:cond delay="3750"/>
                            </p:stCondLst>
                            <p:childTnLst>
                              <p:par>
                                <p:cTn id="25" presetID="10" presetClass="entr" fill="hold" grpId="0" nodeType="afterEffect">
                                  <p:stCondLst>
                                    <p:cond delay="0"/>
                                  </p:stCondLst>
                                  <p:iterate>
                                    <p:tmAbs val="0"/>
                                  </p:iterate>
                                  <p:childTnLst>
                                    <p:set>
                                      <p:cBhvr>
                                        <p:cTn id="26" fill="hold"/>
                                        <p:tgtEl>
                                          <p:spTgt spid="379">
                                            <p:txEl>
                                              <p:pRg st="5" end="5"/>
                                            </p:txEl>
                                          </p:spTgt>
                                        </p:tgtEl>
                                        <p:attrNameLst>
                                          <p:attrName>style.visibility</p:attrName>
                                        </p:attrNameLst>
                                      </p:cBhvr>
                                      <p:to>
                                        <p:strVal val="visible"/>
                                      </p:to>
                                    </p:set>
                                    <p:animEffect transition="in" filter="fade">
                                      <p:cBhvr>
                                        <p:cTn id="27" dur="750"/>
                                        <p:tgtEl>
                                          <p:spTgt spid="37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build="p" bldLvl="5"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ounded Rectangle"/>
          <p:cNvSpPr/>
          <p:nvPr/>
        </p:nvSpPr>
        <p:spPr>
          <a:xfrm>
            <a:off x="6176367" y="71437"/>
            <a:ext cx="3705820" cy="4402336"/>
          </a:xfrm>
          <a:prstGeom prst="roundRect">
            <a:avLst>
              <a:gd name="adj" fmla="val 3614"/>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84" name="Rounded Rectangle"/>
          <p:cNvSpPr/>
          <p:nvPr/>
        </p:nvSpPr>
        <p:spPr>
          <a:xfrm>
            <a:off x="1693664" y="71438"/>
            <a:ext cx="3598664" cy="6563320"/>
          </a:xfrm>
          <a:prstGeom prst="roundRect">
            <a:avLst>
              <a:gd name="adj" fmla="val 3722"/>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85" name="Why was Heather Locklear arrested?…"/>
          <p:cNvSpPr txBox="1"/>
          <p:nvPr/>
        </p:nvSpPr>
        <p:spPr>
          <a:xfrm>
            <a:off x="1800820" y="-125016"/>
            <a:ext cx="3098602" cy="69294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She was arrested on suspicion of driving under the influence </a:t>
            </a:r>
          </a:p>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a:t>
            </a:r>
          </a:p>
          <a:p>
            <a:pPr marL="312528" indent="-312528" defTabSz="410751">
              <a:spcBef>
                <a:spcPts val="984"/>
              </a:spcBef>
              <a:buClr>
                <a:srgbClr val="C0C0C0"/>
              </a:buClr>
              <a:buSzPct val="171000"/>
              <a:buChar char="•"/>
              <a:defRPr sz="3800">
                <a:latin typeface="+mn-lt"/>
                <a:ea typeface="+mn-ea"/>
                <a:cs typeface="+mn-cs"/>
                <a:sym typeface="Gill Sans"/>
              </a:defRPr>
            </a:pPr>
            <a:r>
              <a:rPr sz="2672"/>
              <a:t>What was Heather Locklear arrested for? </a:t>
            </a:r>
          </a:p>
          <a:p>
            <a:pPr marL="491115" lvl="1" indent="-312528" defTabSz="410751">
              <a:spcBef>
                <a:spcPts val="984"/>
              </a:spcBef>
              <a:buClr>
                <a:srgbClr val="C0C0C0"/>
              </a:buClr>
              <a:buSzPct val="100000"/>
              <a:buFont typeface="Lucida Grande"/>
              <a:buChar char="‣"/>
              <a:defRPr sz="3200">
                <a:latin typeface="+mn-lt"/>
                <a:ea typeface="+mn-ea"/>
                <a:cs typeface="+mn-cs"/>
                <a:sym typeface="Gill Sans"/>
              </a:defRPr>
            </a:pPr>
            <a:r>
              <a:rPr sz="2250">
                <a:solidFill>
                  <a:srgbClr val="919191"/>
                </a:solidFill>
              </a:rPr>
              <a:t>Driving under the influence of drugs </a:t>
            </a:r>
          </a:p>
        </p:txBody>
      </p:sp>
      <p:sp>
        <p:nvSpPr>
          <p:cNvPr id="386" name="Why was Heather Locklear arrested in Montecito?…"/>
          <p:cNvSpPr txBox="1"/>
          <p:nvPr/>
        </p:nvSpPr>
        <p:spPr>
          <a:xfrm>
            <a:off x="6256735" y="-687586"/>
            <a:ext cx="3134320" cy="6125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 </a:t>
            </a:r>
          </a:p>
          <a:p>
            <a:pPr marL="312528" indent="-312528" defTabSz="410751">
              <a:spcBef>
                <a:spcPts val="984"/>
              </a:spcBef>
              <a:buClr>
                <a:srgbClr val="C0C0C0"/>
              </a:buClr>
              <a:buSzPct val="171000"/>
              <a:buChar char="•"/>
              <a:defRPr sz="3800">
                <a:latin typeface="+mn-lt"/>
                <a:ea typeface="+mn-ea"/>
                <a:cs typeface="+mn-cs"/>
                <a:sym typeface="Gill Sans"/>
              </a:defRPr>
            </a:pPr>
            <a:r>
              <a:rPr sz="2672"/>
              <a:t>Where was Locklear arrested?</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In a parking lot in Montecito</a:t>
            </a:r>
          </a:p>
        </p:txBody>
      </p:sp>
      <p:pic>
        <p:nvPicPr>
          <p:cNvPr id="387" name="droppedImage.tiff" descr="droppedImage.tiff"/>
          <p:cNvPicPr>
            <a:picLocks noChangeAspect="1"/>
          </p:cNvPicPr>
          <p:nvPr/>
        </p:nvPicPr>
        <p:blipFill>
          <a:blip r:embed="rId2"/>
          <a:stretch>
            <a:fillRect/>
          </a:stretch>
        </p:blipFill>
        <p:spPr>
          <a:xfrm rot="10800000">
            <a:off x="4899422" y="2277070"/>
            <a:ext cx="914401" cy="922216"/>
          </a:xfrm>
          <a:prstGeom prst="rect">
            <a:avLst/>
          </a:prstGeom>
          <a:ln w="12700">
            <a:miter lim="400000"/>
          </a:ln>
        </p:spPr>
      </p:pic>
      <p:pic>
        <p:nvPicPr>
          <p:cNvPr id="388" name="droppedImage.tiff" descr="droppedImage.tiff"/>
          <p:cNvPicPr>
            <a:picLocks noChangeAspect="1"/>
          </p:cNvPicPr>
          <p:nvPr/>
        </p:nvPicPr>
        <p:blipFill>
          <a:blip r:embed="rId3"/>
          <a:stretch>
            <a:fillRect/>
          </a:stretch>
        </p:blipFill>
        <p:spPr>
          <a:xfrm>
            <a:off x="4872633" y="116086"/>
            <a:ext cx="914401" cy="899160"/>
          </a:xfrm>
          <a:prstGeom prst="rect">
            <a:avLst/>
          </a:prstGeom>
          <a:ln w="12700">
            <a:miter lim="400000"/>
          </a:ln>
        </p:spPr>
      </p:pic>
      <p:pic>
        <p:nvPicPr>
          <p:cNvPr id="389" name="droppedImage.tiff" descr="droppedImage.tiff"/>
          <p:cNvPicPr>
            <a:picLocks noChangeAspect="1"/>
          </p:cNvPicPr>
          <p:nvPr/>
        </p:nvPicPr>
        <p:blipFill>
          <a:blip r:embed="rId2"/>
          <a:stretch>
            <a:fillRect/>
          </a:stretch>
        </p:blipFill>
        <p:spPr>
          <a:xfrm rot="10800000">
            <a:off x="4899422" y="4652367"/>
            <a:ext cx="914401" cy="922216"/>
          </a:xfrm>
          <a:prstGeom prst="rect">
            <a:avLst/>
          </a:prstGeom>
          <a:ln w="12700">
            <a:miter lim="400000"/>
          </a:ln>
        </p:spPr>
      </p:pic>
      <p:pic>
        <p:nvPicPr>
          <p:cNvPr id="390" name="droppedImage.tiff" descr="droppedImage.tiff"/>
          <p:cNvPicPr>
            <a:picLocks noChangeAspect="1"/>
          </p:cNvPicPr>
          <p:nvPr/>
        </p:nvPicPr>
        <p:blipFill>
          <a:blip r:embed="rId2"/>
          <a:stretch>
            <a:fillRect/>
          </a:stretch>
        </p:blipFill>
        <p:spPr>
          <a:xfrm rot="10800000">
            <a:off x="9417844" y="107156"/>
            <a:ext cx="914401" cy="922216"/>
          </a:xfrm>
          <a:prstGeom prst="rect">
            <a:avLst/>
          </a:prstGeom>
          <a:ln w="12700">
            <a:miter lim="400000"/>
          </a:ln>
        </p:spPr>
      </p:pic>
      <p:pic>
        <p:nvPicPr>
          <p:cNvPr id="391" name="droppedImage.tiff" descr="droppedImage.tiff"/>
          <p:cNvPicPr>
            <a:picLocks noChangeAspect="1"/>
          </p:cNvPicPr>
          <p:nvPr/>
        </p:nvPicPr>
        <p:blipFill>
          <a:blip r:embed="rId3"/>
          <a:stretch>
            <a:fillRect/>
          </a:stretch>
        </p:blipFill>
        <p:spPr>
          <a:xfrm>
            <a:off x="9417844" y="2625328"/>
            <a:ext cx="914401" cy="899160"/>
          </a:xfrm>
          <a:prstGeom prst="rect">
            <a:avLst/>
          </a:prstGeom>
          <a:ln w="12700">
            <a:miter lim="400000"/>
          </a:ln>
        </p:spPr>
      </p:pic>
    </p:spTree>
    <p:extLst>
      <p:ext uri="{BB962C8B-B14F-4D97-AF65-F5344CB8AC3E}">
        <p14:creationId xmlns:p14="http://schemas.microsoft.com/office/powerpoint/2010/main" val="258848085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388"/>
                                        </p:tgtEl>
                                        <p:attrNameLst>
                                          <p:attrName>style.visibility</p:attrName>
                                        </p:attrNameLst>
                                      </p:cBhvr>
                                      <p:to>
                                        <p:strVal val="visible"/>
                                      </p:to>
                                    </p:set>
                                    <p:animEffect transition="in" filter="fade">
                                      <p:cBhvr>
                                        <p:cTn id="7" dur="500"/>
                                        <p:tgtEl>
                                          <p:spTgt spid="388"/>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387"/>
                                        </p:tgtEl>
                                        <p:attrNameLst>
                                          <p:attrName>style.visibility</p:attrName>
                                        </p:attrNameLst>
                                      </p:cBhvr>
                                      <p:to>
                                        <p:strVal val="visible"/>
                                      </p:to>
                                    </p:set>
                                    <p:animEffect transition="in" filter="fade">
                                      <p:cBhvr>
                                        <p:cTn id="11" dur="500"/>
                                        <p:tgtEl>
                                          <p:spTgt spid="387"/>
                                        </p:tgtEl>
                                      </p:cBhvr>
                                    </p:animEffect>
                                  </p:childTnLst>
                                </p:cTn>
                              </p:par>
                            </p:childTnLst>
                          </p:cTn>
                        </p:par>
                        <p:par>
                          <p:cTn id="12" fill="hold">
                            <p:stCondLst>
                              <p:cond delay="1000"/>
                            </p:stCondLst>
                            <p:childTnLst>
                              <p:par>
                                <p:cTn id="13" presetID="10" presetClass="entr" fill="hold" grpId="0" nodeType="afterEffect">
                                  <p:stCondLst>
                                    <p:cond delay="0"/>
                                  </p:stCondLst>
                                  <p:iterate>
                                    <p:tmAbs val="0"/>
                                  </p:iterate>
                                  <p:childTnLst>
                                    <p:set>
                                      <p:cBhvr>
                                        <p:cTn id="14" fill="hold"/>
                                        <p:tgtEl>
                                          <p:spTgt spid="389"/>
                                        </p:tgtEl>
                                        <p:attrNameLst>
                                          <p:attrName>style.visibility</p:attrName>
                                        </p:attrNameLst>
                                      </p:cBhvr>
                                      <p:to>
                                        <p:strVal val="visible"/>
                                      </p:to>
                                    </p:set>
                                    <p:animEffect transition="in" filter="fade">
                                      <p:cBhvr>
                                        <p:cTn id="15" dur="500"/>
                                        <p:tgtEl>
                                          <p:spTgt spid="3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390"/>
                                        </p:tgtEl>
                                        <p:attrNameLst>
                                          <p:attrName>style.visibility</p:attrName>
                                        </p:attrNameLst>
                                      </p:cBhvr>
                                      <p:to>
                                        <p:strVal val="visible"/>
                                      </p:to>
                                    </p:set>
                                    <p:animEffect transition="in" filter="fade">
                                      <p:cBhvr>
                                        <p:cTn id="20" dur="500"/>
                                        <p:tgtEl>
                                          <p:spTgt spid="390"/>
                                        </p:tgtEl>
                                      </p:cBhvr>
                                    </p:animEffect>
                                  </p:childTnLst>
                                </p:cTn>
                              </p:par>
                            </p:childTnLst>
                          </p:cTn>
                        </p:par>
                        <p:par>
                          <p:cTn id="21" fill="hold">
                            <p:stCondLst>
                              <p:cond delay="500"/>
                            </p:stCondLst>
                            <p:childTnLst>
                              <p:par>
                                <p:cTn id="22" presetID="10" presetClass="entr" fill="hold" grpId="0" nodeType="afterEffect">
                                  <p:stCondLst>
                                    <p:cond delay="0"/>
                                  </p:stCondLst>
                                  <p:iterate>
                                    <p:tmAbs val="0"/>
                                  </p:iterate>
                                  <p:childTnLst>
                                    <p:set>
                                      <p:cBhvr>
                                        <p:cTn id="23" fill="hold"/>
                                        <p:tgtEl>
                                          <p:spTgt spid="391"/>
                                        </p:tgtEl>
                                        <p:attrNameLst>
                                          <p:attrName>style.visibility</p:attrName>
                                        </p:attrNameLst>
                                      </p:cBhvr>
                                      <p:to>
                                        <p:strVal val="visible"/>
                                      </p:to>
                                    </p:set>
                                    <p:animEffect transition="in" filter="fade">
                                      <p:cBhvr>
                                        <p:cTn id="24" dur="5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88" grpId="0" animBg="1" advAuto="0"/>
      <p:bldP spid="389" grpId="0" animBg="1" advAuto="0"/>
      <p:bldP spid="390" grpId="0" animBg="1" advAuto="0"/>
      <p:bldP spid="391"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urveys"/>
          <p:cNvSpPr txBox="1">
            <a:spLocks noGrp="1"/>
          </p:cNvSpPr>
          <p:nvPr>
            <p:ph type="title"/>
          </p:nvPr>
        </p:nvSpPr>
        <p:spPr>
          <a:prstGeom prst="rect">
            <a:avLst/>
          </a:prstGeom>
        </p:spPr>
        <p:txBody>
          <a:bodyPr/>
          <a:lstStyle/>
          <a:p>
            <a:r>
              <a:t>Surveys</a:t>
            </a:r>
          </a:p>
        </p:txBody>
      </p:sp>
      <p:pic>
        <p:nvPicPr>
          <p:cNvPr id="210" name="droppedImage.pdf" descr="droppedImage.pdf"/>
          <p:cNvPicPr>
            <a:picLocks noChangeAspect="1"/>
          </p:cNvPicPr>
          <p:nvPr/>
        </p:nvPicPr>
        <p:blipFill>
          <a:blip r:embed="rId2"/>
          <a:stretch>
            <a:fillRect/>
          </a:stretch>
        </p:blipFill>
        <p:spPr>
          <a:xfrm>
            <a:off x="2072485" y="1562695"/>
            <a:ext cx="7023890" cy="7375922"/>
          </a:xfrm>
          <a:prstGeom prst="rect">
            <a:avLst/>
          </a:prstGeom>
          <a:ln w="12700">
            <a:miter lim="400000"/>
          </a:ln>
        </p:spPr>
      </p:pic>
    </p:spTree>
    <p:extLst>
      <p:ext uri="{BB962C8B-B14F-4D97-AF65-F5344CB8AC3E}">
        <p14:creationId xmlns:p14="http://schemas.microsoft.com/office/powerpoint/2010/main" val="348184491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394"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395"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396" name="Why was Heather Locklear arrested?…"/>
          <p:cNvSpPr txBox="1"/>
          <p:nvPr/>
        </p:nvSpPr>
        <p:spPr>
          <a:xfrm>
            <a:off x="6980039" y="1151929"/>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a:t>Why was Heather Locklear arrested? </a:t>
            </a:r>
            <a:br>
              <a:rPr sz="2699"/>
            </a:br>
            <a:endParaRPr sz="2699"/>
          </a:p>
          <a:p>
            <a:pPr marL="300026" indent="-300026" defTabSz="394320">
              <a:buClr>
                <a:srgbClr val="C0C0C0"/>
              </a:buClr>
              <a:buSzPct val="171000"/>
              <a:buChar char="•"/>
              <a:defRPr sz="3839">
                <a:latin typeface="+mn-lt"/>
                <a:ea typeface="+mn-ea"/>
                <a:cs typeface="+mn-cs"/>
                <a:sym typeface="Gill Sans"/>
              </a:defRPr>
            </a:pPr>
            <a:endParaRPr sz="2699"/>
          </a:p>
          <a:p>
            <a:pPr marL="300026" indent="-300026" defTabSz="394320">
              <a:buClr>
                <a:srgbClr val="C0C0C0"/>
              </a:buClr>
              <a:buSzPct val="171000"/>
              <a:buChar char="•"/>
              <a:defRPr sz="3839">
                <a:latin typeface="+mn-lt"/>
                <a:ea typeface="+mn-ea"/>
                <a:cs typeface="+mn-cs"/>
                <a:sym typeface="Gill Sans"/>
              </a:defRPr>
            </a:pPr>
            <a:r>
              <a:rPr sz="2699"/>
              <a:t>Why did the bystander call emergency services?</a:t>
            </a:r>
          </a:p>
          <a:p>
            <a:pPr defTabSz="394320">
              <a:defRPr sz="3839">
                <a:latin typeface="+mn-lt"/>
                <a:ea typeface="+mn-ea"/>
                <a:cs typeface="+mn-cs"/>
                <a:sym typeface="Gill Sans"/>
              </a:defRPr>
            </a:pPr>
            <a:br>
              <a:rPr sz="2699"/>
            </a:br>
            <a:endParaRPr sz="2565"/>
          </a:p>
          <a:p>
            <a:pPr marL="300026" indent="-300026" defTabSz="394320">
              <a:buClr>
                <a:srgbClr val="C0C0C0"/>
              </a:buClr>
              <a:buSzPct val="171000"/>
              <a:buChar char="•"/>
              <a:defRPr sz="3839">
                <a:latin typeface="+mn-lt"/>
                <a:ea typeface="+mn-ea"/>
                <a:cs typeface="+mn-cs"/>
                <a:sym typeface="Gill Sans"/>
              </a:defRPr>
            </a:pPr>
            <a:r>
              <a:rPr sz="2699"/>
              <a:t>Where did the witness see her acting abnormally?</a:t>
            </a:r>
            <a:br>
              <a:rPr sz="2699"/>
            </a:br>
            <a:r>
              <a:rPr sz="2699"/>
              <a:t> </a:t>
            </a:r>
            <a:br>
              <a:rPr sz="2699"/>
            </a:br>
            <a:endParaRPr sz="2699"/>
          </a:p>
        </p:txBody>
      </p:sp>
      <p:sp>
        <p:nvSpPr>
          <p:cNvPr id="397"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398"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399" name="Was arrested actress Heather Locklear because of the driving under the effect of an unknown medicine"/>
          <p:cNvSpPr txBox="1"/>
          <p:nvPr/>
        </p:nvSpPr>
        <p:spPr>
          <a:xfrm>
            <a:off x="1532572" y="820823"/>
            <a:ext cx="5304235" cy="143909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00" name="Driving while medicated"/>
          <p:cNvSpPr txBox="1"/>
          <p:nvPr/>
        </p:nvSpPr>
        <p:spPr>
          <a:xfrm>
            <a:off x="7274719" y="2028787"/>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01"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402" name="There was a lot of noise"/>
          <p:cNvSpPr txBox="1"/>
          <p:nvPr/>
        </p:nvSpPr>
        <p:spPr>
          <a:xfrm>
            <a:off x="7274719" y="4118334"/>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There was a lot of noise</a:t>
            </a:r>
          </a:p>
        </p:txBody>
      </p:sp>
      <p:sp>
        <p:nvSpPr>
          <p:cNvPr id="403" name="In a parking lot"/>
          <p:cNvSpPr txBox="1"/>
          <p:nvPr/>
        </p:nvSpPr>
        <p:spPr>
          <a:xfrm>
            <a:off x="7239000" y="6345286"/>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In a parking lot</a:t>
            </a:r>
          </a:p>
        </p:txBody>
      </p:sp>
      <p:sp>
        <p:nvSpPr>
          <p:cNvPr id="404" name="Rectangle"/>
          <p:cNvSpPr/>
          <p:nvPr/>
        </p:nvSpPr>
        <p:spPr>
          <a:xfrm>
            <a:off x="7265789" y="21609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05" name="Rectangle"/>
          <p:cNvSpPr/>
          <p:nvPr/>
        </p:nvSpPr>
        <p:spPr>
          <a:xfrm>
            <a:off x="7247930" y="424160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06" name="Rectangle"/>
          <p:cNvSpPr/>
          <p:nvPr/>
        </p:nvSpPr>
        <p:spPr>
          <a:xfrm>
            <a:off x="7239000" y="6322219"/>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Tree>
    <p:extLst>
      <p:ext uri="{BB962C8B-B14F-4D97-AF65-F5344CB8AC3E}">
        <p14:creationId xmlns:p14="http://schemas.microsoft.com/office/powerpoint/2010/main" val="28668133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1000" fill="hold"/>
                                        <p:tgtEl>
                                          <p:spTgt spid="399"/>
                                        </p:tgtEl>
                                        <p:attrNameLst>
                                          <p:attrName>ppt_x</p:attrName>
                                        </p:attrNameLst>
                                      </p:cBhvr>
                                      <p:tavLst>
                                        <p:tav tm="0">
                                          <p:val>
                                            <p:strVal val="#ppt_x"/>
                                          </p:val>
                                        </p:tav>
                                        <p:tav tm="100000">
                                          <p:val>
                                            <p:strVal val="#ppt_x"/>
                                          </p:val>
                                        </p:tav>
                                      </p:tavLst>
                                    </p:anim>
                                    <p:anim calcmode="lin" valueType="num">
                                      <p:cBhvr>
                                        <p:cTn id="8" dur="1000" fill="hold"/>
                                        <p:tgtEl>
                                          <p:spTgt spid="39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iterate>
                                    <p:tmAbs val="0"/>
                                  </p:iterate>
                                  <p:childTnLst>
                                    <p:set>
                                      <p:cBhvr>
                                        <p:cTn id="11" fill="hold"/>
                                        <p:tgtEl>
                                          <p:spTgt spid="401"/>
                                        </p:tgtEl>
                                        <p:attrNameLst>
                                          <p:attrName>style.visibility</p:attrName>
                                        </p:attrNameLst>
                                      </p:cBhvr>
                                      <p:to>
                                        <p:strVal val="visible"/>
                                      </p:to>
                                    </p:set>
                                    <p:anim calcmode="lin" valueType="num">
                                      <p:cBhvr>
                                        <p:cTn id="12" dur="1000" fill="hold"/>
                                        <p:tgtEl>
                                          <p:spTgt spid="401"/>
                                        </p:tgtEl>
                                        <p:attrNameLst>
                                          <p:attrName>ppt_x</p:attrName>
                                        </p:attrNameLst>
                                      </p:cBhvr>
                                      <p:tavLst>
                                        <p:tav tm="0">
                                          <p:val>
                                            <p:strVal val="#ppt_x"/>
                                          </p:val>
                                        </p:tav>
                                        <p:tav tm="100000">
                                          <p:val>
                                            <p:strVal val="#ppt_x"/>
                                          </p:val>
                                        </p:tav>
                                      </p:tavLst>
                                    </p:anim>
                                    <p:anim calcmode="lin" valueType="num">
                                      <p:cBhvr>
                                        <p:cTn id="13" dur="1000" fill="hold"/>
                                        <p:tgtEl>
                                          <p:spTgt spid="40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fill="hold"/>
                                        <p:tgtEl>
                                          <p:spTgt spid="40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type="lt">
                                    <p:tmAbs val="100"/>
                                  </p:iterate>
                                  <p:childTnLst>
                                    <p:set>
                                      <p:cBhvr>
                                        <p:cTn id="20" fill="hold"/>
                                        <p:tgtEl>
                                          <p:spTgt spid="40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type="lt">
                                    <p:tmAbs val="100"/>
                                  </p:iterate>
                                  <p:childTnLst>
                                    <p:set>
                                      <p:cBhvr>
                                        <p:cTn id="23" fill="hold"/>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P spid="400" grpId="0" animBg="1" advAuto="0"/>
      <p:bldP spid="401" grpId="0" animBg="1" advAuto="0"/>
      <p:bldP spid="402" grpId="0" animBg="1" advAuto="0"/>
      <p:bldP spid="403"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09"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10"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11"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12"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13"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14"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415"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16"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417" name="Why was Heather Locklear arrested?…"/>
          <p:cNvSpPr txBox="1"/>
          <p:nvPr/>
        </p:nvSpPr>
        <p:spPr>
          <a:xfrm>
            <a:off x="6980039" y="1151929"/>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a:t>Why was Heather Locklear arrested? </a:t>
            </a:r>
            <a:br>
              <a:rPr sz="2699"/>
            </a:br>
            <a:endParaRPr sz="2699"/>
          </a:p>
          <a:p>
            <a:pPr marL="300026" indent="-300026" defTabSz="394320">
              <a:buClr>
                <a:srgbClr val="C0C0C0"/>
              </a:buClr>
              <a:buSzPct val="171000"/>
              <a:buChar char="•"/>
              <a:defRPr sz="3839">
                <a:latin typeface="+mn-lt"/>
                <a:ea typeface="+mn-ea"/>
                <a:cs typeface="+mn-cs"/>
                <a:sym typeface="Gill Sans"/>
              </a:defRPr>
            </a:pPr>
            <a:endParaRPr sz="2699"/>
          </a:p>
          <a:p>
            <a:pPr marL="300026" indent="-300026" defTabSz="394320">
              <a:buClr>
                <a:srgbClr val="C0C0C0"/>
              </a:buClr>
              <a:buSzPct val="171000"/>
              <a:buChar char="•"/>
              <a:defRPr sz="3839">
                <a:latin typeface="+mn-lt"/>
                <a:ea typeface="+mn-ea"/>
                <a:cs typeface="+mn-cs"/>
                <a:sym typeface="Gill Sans"/>
              </a:defRPr>
            </a:pPr>
            <a:r>
              <a:rPr sz="2699"/>
              <a:t>Why did the bystander call emergency services?</a:t>
            </a:r>
          </a:p>
          <a:p>
            <a:pPr defTabSz="394320">
              <a:defRPr sz="3839">
                <a:latin typeface="+mn-lt"/>
                <a:ea typeface="+mn-ea"/>
                <a:cs typeface="+mn-cs"/>
                <a:sym typeface="Gill Sans"/>
              </a:defRPr>
            </a:pPr>
            <a:br>
              <a:rPr sz="2699"/>
            </a:br>
            <a:endParaRPr sz="2565"/>
          </a:p>
          <a:p>
            <a:pPr marL="300026" indent="-300026" defTabSz="394320">
              <a:buClr>
                <a:srgbClr val="C0C0C0"/>
              </a:buClr>
              <a:buSzPct val="171000"/>
              <a:buChar char="•"/>
              <a:defRPr sz="3839">
                <a:latin typeface="+mn-lt"/>
                <a:ea typeface="+mn-ea"/>
                <a:cs typeface="+mn-cs"/>
                <a:sym typeface="Gill Sans"/>
              </a:defRPr>
            </a:pPr>
            <a:r>
              <a:rPr sz="2699"/>
              <a:t>Where did the witness see her acting abnormally?</a:t>
            </a:r>
            <a:br>
              <a:rPr sz="2699"/>
            </a:br>
            <a:r>
              <a:rPr sz="2699"/>
              <a:t> </a:t>
            </a:r>
            <a:br>
              <a:rPr sz="2699"/>
            </a:br>
            <a:endParaRPr sz="2699"/>
          </a:p>
        </p:txBody>
      </p:sp>
      <p:sp>
        <p:nvSpPr>
          <p:cNvPr id="418" name="Text"/>
          <p:cNvSpPr txBox="1"/>
          <p:nvPr/>
        </p:nvSpPr>
        <p:spPr>
          <a:xfrm>
            <a:off x="7274719" y="220191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9" name="Text"/>
          <p:cNvSpPr txBox="1"/>
          <p:nvPr/>
        </p:nvSpPr>
        <p:spPr>
          <a:xfrm>
            <a:off x="7274719" y="429145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20" name="Text"/>
          <p:cNvSpPr txBox="1"/>
          <p:nvPr/>
        </p:nvSpPr>
        <p:spPr>
          <a:xfrm>
            <a:off x="7239000" y="6345286"/>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21" name="Rectangle"/>
          <p:cNvSpPr/>
          <p:nvPr/>
        </p:nvSpPr>
        <p:spPr>
          <a:xfrm>
            <a:off x="7265789" y="21609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22" name="Rectangle"/>
          <p:cNvSpPr/>
          <p:nvPr/>
        </p:nvSpPr>
        <p:spPr>
          <a:xfrm>
            <a:off x="7247930" y="424160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23" name="Rectangle"/>
          <p:cNvSpPr/>
          <p:nvPr/>
        </p:nvSpPr>
        <p:spPr>
          <a:xfrm>
            <a:off x="7239000" y="6322219"/>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24" name=". Medikamentes unknown have the effect of a fahrens under actress heather locklear arrested"/>
          <p:cNvSpPr txBox="1"/>
          <p:nvPr/>
        </p:nvSpPr>
        <p:spPr>
          <a:xfrm>
            <a:off x="1532572" y="993948"/>
            <a:ext cx="5304235" cy="109284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425"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Tree>
    <p:extLst>
      <p:ext uri="{BB962C8B-B14F-4D97-AF65-F5344CB8AC3E}">
        <p14:creationId xmlns:p14="http://schemas.microsoft.com/office/powerpoint/2010/main" val="25556395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15"/>
                                        </p:tgtEl>
                                        <p:attrNameLst>
                                          <p:attrName>style.visibility</p:attrName>
                                        </p:attrNameLst>
                                      </p:cBhvr>
                                      <p:to>
                                        <p:strVal val="visible"/>
                                      </p:to>
                                    </p:set>
                                    <p:anim calcmode="lin" valueType="num">
                                      <p:cBhvr>
                                        <p:cTn id="7" dur="1000" fill="hold"/>
                                        <p:tgtEl>
                                          <p:spTgt spid="415"/>
                                        </p:tgtEl>
                                        <p:attrNameLst>
                                          <p:attrName>ppt_x</p:attrName>
                                        </p:attrNameLst>
                                      </p:cBhvr>
                                      <p:tavLst>
                                        <p:tav tm="0">
                                          <p:val>
                                            <p:strVal val="#ppt_x"/>
                                          </p:val>
                                        </p:tav>
                                        <p:tav tm="100000">
                                          <p:val>
                                            <p:strVal val="#ppt_x"/>
                                          </p:val>
                                        </p:tav>
                                      </p:tavLst>
                                    </p:anim>
                                    <p:anim calcmode="lin" valueType="num">
                                      <p:cBhvr>
                                        <p:cTn id="8" dur="1000" fill="hold"/>
                                        <p:tgtEl>
                                          <p:spTgt spid="41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0" nodeType="afterEffect">
                                  <p:stCondLst>
                                    <p:cond delay="0"/>
                                  </p:stCondLst>
                                  <p:iterate>
                                    <p:tmAbs val="0"/>
                                  </p:iterate>
                                  <p:childTnLst>
                                    <p:set>
                                      <p:cBhvr>
                                        <p:cTn id="11" fill="hold"/>
                                        <p:tgtEl>
                                          <p:spTgt spid="416"/>
                                        </p:tgtEl>
                                        <p:attrNameLst>
                                          <p:attrName>style.visibility</p:attrName>
                                        </p:attrNameLst>
                                      </p:cBhvr>
                                      <p:to>
                                        <p:strVal val="visible"/>
                                      </p:to>
                                    </p:set>
                                    <p:anim calcmode="lin" valueType="num">
                                      <p:cBhvr>
                                        <p:cTn id="12" dur="1000" fill="hold"/>
                                        <p:tgtEl>
                                          <p:spTgt spid="416"/>
                                        </p:tgtEl>
                                        <p:attrNameLst>
                                          <p:attrName>ppt_x</p:attrName>
                                        </p:attrNameLst>
                                      </p:cBhvr>
                                      <p:tavLst>
                                        <p:tav tm="0">
                                          <p:val>
                                            <p:strVal val="#ppt_x"/>
                                          </p:val>
                                        </p:tav>
                                        <p:tav tm="100000">
                                          <p:val>
                                            <p:strVal val="#ppt_x"/>
                                          </p:val>
                                        </p:tav>
                                      </p:tavLst>
                                    </p:anim>
                                    <p:anim calcmode="lin" valueType="num">
                                      <p:cBhvr>
                                        <p:cTn id="13" dur="1000" fill="hold"/>
                                        <p:tgtEl>
                                          <p:spTgt spid="4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iterate>
                                    <p:tmAbs val="0"/>
                                  </p:iterate>
                                  <p:childTnLst>
                                    <p:set>
                                      <p:cBhvr>
                                        <p:cTn id="17" fill="hold"/>
                                        <p:tgtEl>
                                          <p:spTgt spid="424"/>
                                        </p:tgtEl>
                                        <p:attrNameLst>
                                          <p:attrName>style.visibility</p:attrName>
                                        </p:attrNameLst>
                                      </p:cBhvr>
                                      <p:to>
                                        <p:strVal val="visible"/>
                                      </p:to>
                                    </p:set>
                                    <p:anim calcmode="lin" valueType="num">
                                      <p:cBhvr>
                                        <p:cTn id="18" dur="1000" fill="hold"/>
                                        <p:tgtEl>
                                          <p:spTgt spid="424"/>
                                        </p:tgtEl>
                                        <p:attrNameLst>
                                          <p:attrName>ppt_x</p:attrName>
                                        </p:attrNameLst>
                                      </p:cBhvr>
                                      <p:tavLst>
                                        <p:tav tm="0">
                                          <p:val>
                                            <p:strVal val="#ppt_x"/>
                                          </p:val>
                                        </p:tav>
                                        <p:tav tm="100000">
                                          <p:val>
                                            <p:strVal val="#ppt_x"/>
                                          </p:val>
                                        </p:tav>
                                      </p:tavLst>
                                    </p:anim>
                                    <p:anim calcmode="lin" valueType="num">
                                      <p:cBhvr>
                                        <p:cTn id="19" dur="1000" fill="hold"/>
                                        <p:tgtEl>
                                          <p:spTgt spid="424"/>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1" fill="hold" grpId="0" nodeType="afterEffect">
                                  <p:stCondLst>
                                    <p:cond delay="0"/>
                                  </p:stCondLst>
                                  <p:iterate>
                                    <p:tmAbs val="0"/>
                                  </p:iterate>
                                  <p:childTnLst>
                                    <p:set>
                                      <p:cBhvr>
                                        <p:cTn id="22" fill="hold"/>
                                        <p:tgtEl>
                                          <p:spTgt spid="425"/>
                                        </p:tgtEl>
                                        <p:attrNameLst>
                                          <p:attrName>style.visibility</p:attrName>
                                        </p:attrNameLst>
                                      </p:cBhvr>
                                      <p:to>
                                        <p:strVal val="visible"/>
                                      </p:to>
                                    </p:set>
                                    <p:anim calcmode="lin" valueType="num">
                                      <p:cBhvr>
                                        <p:cTn id="23" dur="1000" fill="hold"/>
                                        <p:tgtEl>
                                          <p:spTgt spid="425"/>
                                        </p:tgtEl>
                                        <p:attrNameLst>
                                          <p:attrName>ppt_x</p:attrName>
                                        </p:attrNameLst>
                                      </p:cBhvr>
                                      <p:tavLst>
                                        <p:tav tm="0">
                                          <p:val>
                                            <p:strVal val="#ppt_x"/>
                                          </p:val>
                                        </p:tav>
                                        <p:tav tm="100000">
                                          <p:val>
                                            <p:strVal val="#ppt_x"/>
                                          </p:val>
                                        </p:tav>
                                      </p:tavLst>
                                    </p:anim>
                                    <p:anim calcmode="lin" valueType="num">
                                      <p:cBhvr>
                                        <p:cTn id="24" dur="1000" fill="hold"/>
                                        <p:tgtEl>
                                          <p:spTgt spid="4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advAuto="0"/>
      <p:bldP spid="416" grpId="0" animBg="1" advAuto="0"/>
      <p:bldP spid="424" grpId="0" animBg="1" advAuto="0"/>
      <p:bldP spid="425" grpId="0"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28"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29"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30"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3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32"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33"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434"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35"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436"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437"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438" name="Heather Locklear Arrested for…"/>
          <p:cNvSpPr txBox="1"/>
          <p:nvPr/>
        </p:nvSpPr>
        <p:spPr>
          <a:xfrm>
            <a:off x="1532572" y="746225"/>
            <a:ext cx="5304235" cy="152578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endParaRPr sz="2391"/>
          </a:p>
          <a:p>
            <a:pPr defTabSz="410751">
              <a:defRPr sz="3400" b="1"/>
            </a:pPr>
            <a:r>
              <a:rPr sz="2391"/>
              <a:t>Heather Locklear Arrested for</a:t>
            </a:r>
          </a:p>
          <a:p>
            <a:pPr defTabSz="410751">
              <a:defRPr sz="3400" b="1"/>
            </a:pPr>
            <a:r>
              <a:rPr sz="2391"/>
              <a:t>driving under the influence of drugs</a:t>
            </a:r>
          </a:p>
        </p:txBody>
      </p:sp>
      <p:sp>
        <p:nvSpPr>
          <p:cNvPr id="439"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40"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441"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442"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43"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44"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45"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446"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47"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448"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49"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450"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451"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452"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453"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454"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455"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Tree>
    <p:extLst>
      <p:ext uri="{BB962C8B-B14F-4D97-AF65-F5344CB8AC3E}">
        <p14:creationId xmlns:p14="http://schemas.microsoft.com/office/powerpoint/2010/main" val="312516357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iterate>
                                    <p:tmAbs val="0"/>
                                  </p:iterate>
                                  <p:childTnLst>
                                    <p:set>
                                      <p:cBhvr>
                                        <p:cTn id="6" fill="hold"/>
                                        <p:tgtEl>
                                          <p:spTgt spid="438"/>
                                        </p:tgtEl>
                                        <p:attrNameLst>
                                          <p:attrName>style.visibility</p:attrName>
                                        </p:attrNameLst>
                                      </p:cBhvr>
                                      <p:to>
                                        <p:strVal val="visible"/>
                                      </p:to>
                                    </p:set>
                                    <p:anim calcmode="lin" valueType="num">
                                      <p:cBhvr>
                                        <p:cTn id="7" dur="750" fill="hold"/>
                                        <p:tgtEl>
                                          <p:spTgt spid="438"/>
                                        </p:tgtEl>
                                        <p:attrNameLst>
                                          <p:attrName>ppt_w</p:attrName>
                                        </p:attrNameLst>
                                      </p:cBhvr>
                                      <p:tavLst>
                                        <p:tav tm="0" fmla="#ppt_w*sin(2.5*pi*$)">
                                          <p:val>
                                            <p:fltVal val="0"/>
                                          </p:val>
                                        </p:tav>
                                        <p:tav tm="100000">
                                          <p:val>
                                            <p:fltVal val="1"/>
                                          </p:val>
                                        </p:tav>
                                      </p:tavLst>
                                    </p:anim>
                                    <p:anim calcmode="lin" valueType="num">
                                      <p:cBhvr>
                                        <p:cTn id="8" dur="750" fill="hold"/>
                                        <p:tgtEl>
                                          <p:spTgt spid="438"/>
                                        </p:tgtEl>
                                        <p:attrNameLst>
                                          <p:attrName>ppt_h</p:attrName>
                                        </p:attrNameLst>
                                      </p:cBhvr>
                                      <p:tavLst>
                                        <p:tav tm="0">
                                          <p:val>
                                            <p:strVal val="#ppt_h"/>
                                          </p:val>
                                        </p:tav>
                                        <p:tav tm="100000">
                                          <p:val>
                                            <p:strVal val="#ppt_h"/>
                                          </p:val>
                                        </p:tav>
                                      </p:tavLst>
                                    </p:anim>
                                  </p:childTnLst>
                                </p:cTn>
                              </p:par>
                            </p:childTnLst>
                          </p:cTn>
                        </p:par>
                        <p:par>
                          <p:cTn id="9" fill="hold">
                            <p:stCondLst>
                              <p:cond delay="750"/>
                            </p:stCondLst>
                            <p:childTnLst>
                              <p:par>
                                <p:cTn id="10" presetID="19" presetClass="entr" presetSubtype="10" fill="hold" grpId="0" nodeType="afterEffect">
                                  <p:stCondLst>
                                    <p:cond delay="0"/>
                                  </p:stCondLst>
                                  <p:iterate>
                                    <p:tmAbs val="0"/>
                                  </p:iterate>
                                  <p:childTnLst>
                                    <p:set>
                                      <p:cBhvr>
                                        <p:cTn id="11" fill="hold"/>
                                        <p:tgtEl>
                                          <p:spTgt spid="439"/>
                                        </p:tgtEl>
                                        <p:attrNameLst>
                                          <p:attrName>style.visibility</p:attrName>
                                        </p:attrNameLst>
                                      </p:cBhvr>
                                      <p:to>
                                        <p:strVal val="visible"/>
                                      </p:to>
                                    </p:set>
                                    <p:anim calcmode="lin" valueType="num">
                                      <p:cBhvr>
                                        <p:cTn id="12" dur="750" fill="hold"/>
                                        <p:tgtEl>
                                          <p:spTgt spid="439"/>
                                        </p:tgtEl>
                                        <p:attrNameLst>
                                          <p:attrName>ppt_w</p:attrName>
                                        </p:attrNameLst>
                                      </p:cBhvr>
                                      <p:tavLst>
                                        <p:tav tm="0" fmla="#ppt_w*sin(2.5*pi*$)">
                                          <p:val>
                                            <p:fltVal val="0"/>
                                          </p:val>
                                        </p:tav>
                                        <p:tav tm="100000">
                                          <p:val>
                                            <p:fltVal val="1"/>
                                          </p:val>
                                        </p:tav>
                                      </p:tavLst>
                                    </p:anim>
                                    <p:anim calcmode="lin" valueType="num">
                                      <p:cBhvr>
                                        <p:cTn id="13" dur="750" fill="hold"/>
                                        <p:tgtEl>
                                          <p:spTgt spid="439"/>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1" presetClass="entr" presetSubtype="0" fill="hold" grpId="0" nodeType="afterEffect">
                                  <p:stCondLst>
                                    <p:cond delay="0"/>
                                  </p:stCondLst>
                                  <p:iterate type="lt">
                                    <p:tmAbs val="100"/>
                                  </p:iterate>
                                  <p:childTnLst>
                                    <p:set>
                                      <p:cBhvr>
                                        <p:cTn id="16" fill="hold"/>
                                        <p:tgtEl>
                                          <p:spTgt spid="441"/>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grpId="0" nodeType="afterEffect">
                                  <p:stCondLst>
                                    <p:cond delay="0"/>
                                  </p:stCondLst>
                                  <p:iterate type="lt">
                                    <p:tmAbs val="100"/>
                                  </p:iterate>
                                  <p:childTnLst>
                                    <p:set>
                                      <p:cBhvr>
                                        <p:cTn id="19" fill="hold"/>
                                        <p:tgtEl>
                                          <p:spTgt spid="442"/>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0"/>
                                  </p:stCondLst>
                                  <p:iterate type="lt">
                                    <p:tmAbs val="100"/>
                                  </p:iterate>
                                  <p:childTnLst>
                                    <p:set>
                                      <p:cBhvr>
                                        <p:cTn id="22" fill="hold"/>
                                        <p:tgtEl>
                                          <p:spTgt spid="445"/>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grpId="0" nodeType="afterEffect">
                                  <p:stCondLst>
                                    <p:cond delay="0"/>
                                  </p:stCondLst>
                                  <p:iterate type="lt">
                                    <p:tmAbs val="100"/>
                                  </p:iterate>
                                  <p:childTnLst>
                                    <p:set>
                                      <p:cBhvr>
                                        <p:cTn id="25" fill="hold"/>
                                        <p:tgtEl>
                                          <p:spTgt spid="447"/>
                                        </p:tgtEl>
                                        <p:attrNameLst>
                                          <p:attrName>style.visibility</p:attrName>
                                        </p:attrNameLst>
                                      </p:cBhvr>
                                      <p:to>
                                        <p:strVal val="visible"/>
                                      </p:to>
                                    </p:set>
                                  </p:childTnLst>
                                </p:cTn>
                              </p:par>
                            </p:childTnLst>
                          </p:cTn>
                        </p:par>
                        <p:par>
                          <p:cTn id="26" fill="hold">
                            <p:stCondLst>
                              <p:cond delay="1500"/>
                            </p:stCondLst>
                            <p:childTnLst>
                              <p:par>
                                <p:cTn id="27" presetID="1" presetClass="entr" presetSubtype="0" fill="hold" grpId="0" nodeType="afterEffect">
                                  <p:stCondLst>
                                    <p:cond delay="0"/>
                                  </p:stCondLst>
                                  <p:iterate type="lt">
                                    <p:tmAbs val="100"/>
                                  </p:iterate>
                                  <p:childTnLst>
                                    <p:set>
                                      <p:cBhvr>
                                        <p:cTn id="28" fill="hold"/>
                                        <p:tgtEl>
                                          <p:spTgt spid="4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fill="hold" grpId="0" nodeType="clickEffect">
                                  <p:stCondLst>
                                    <p:cond delay="0"/>
                                  </p:stCondLst>
                                  <p:iterate>
                                    <p:tmAbs val="0"/>
                                  </p:iterate>
                                  <p:childTnLst>
                                    <p:set>
                                      <p:cBhvr>
                                        <p:cTn id="32" fill="hold"/>
                                        <p:tgtEl>
                                          <p:spTgt spid="451"/>
                                        </p:tgtEl>
                                        <p:attrNameLst>
                                          <p:attrName>style.visibility</p:attrName>
                                        </p:attrNameLst>
                                      </p:cBhvr>
                                      <p:to>
                                        <p:strVal val="visible"/>
                                      </p:to>
                                    </p:set>
                                    <p:animEffect transition="in" filter="fade">
                                      <p:cBhvr>
                                        <p:cTn id="33" dur="500"/>
                                        <p:tgtEl>
                                          <p:spTgt spid="451"/>
                                        </p:tgtEl>
                                      </p:cBhvr>
                                    </p:animEffect>
                                  </p:childTnLst>
                                </p:cTn>
                              </p:par>
                            </p:childTnLst>
                          </p:cTn>
                        </p:par>
                        <p:par>
                          <p:cTn id="34" fill="hold">
                            <p:stCondLst>
                              <p:cond delay="500"/>
                            </p:stCondLst>
                            <p:childTnLst>
                              <p:par>
                                <p:cTn id="35" presetID="1" presetClass="entr" presetSubtype="0" fill="hold" grpId="0" nodeType="afterEffect">
                                  <p:stCondLst>
                                    <p:cond delay="500"/>
                                  </p:stCondLst>
                                  <p:iterate>
                                    <p:tmAbs val="0"/>
                                  </p:iterate>
                                  <p:childTnLst>
                                    <p:set>
                                      <p:cBhvr>
                                        <p:cTn id="36" fill="hold"/>
                                        <p:tgtEl>
                                          <p:spTgt spid="452"/>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500"/>
                                  </p:stCondLst>
                                  <p:iterate>
                                    <p:tmAbs val="0"/>
                                  </p:iterate>
                                  <p:childTnLst>
                                    <p:set>
                                      <p:cBhvr>
                                        <p:cTn id="39" fill="hold"/>
                                        <p:tgtEl>
                                          <p:spTgt spid="453"/>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500"/>
                                  </p:stCondLst>
                                  <p:iterate>
                                    <p:tmAbs val="0"/>
                                  </p:iterate>
                                  <p:childTnLst>
                                    <p:set>
                                      <p:cBhvr>
                                        <p:cTn id="42" fill="hold"/>
                                        <p:tgtEl>
                                          <p:spTgt spid="454"/>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500"/>
                                  </p:stCondLst>
                                  <p:iterate>
                                    <p:tmAbs val="0"/>
                                  </p:iterate>
                                  <p:childTnLst>
                                    <p:set>
                                      <p:cBhvr>
                                        <p:cTn id="45" fill="hold"/>
                                        <p:tgtEl>
                                          <p:spTgt spid="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advAuto="0"/>
      <p:bldP spid="439" grpId="0" animBg="1" advAuto="0"/>
      <p:bldP spid="441" grpId="0" animBg="1" advAuto="0"/>
      <p:bldP spid="442" grpId="0" animBg="1" advAuto="0"/>
      <p:bldP spid="445" grpId="0" animBg="1" advAuto="0"/>
      <p:bldP spid="447" grpId="0" animBg="1" advAuto="0"/>
      <p:bldP spid="449" grpId="0" animBg="1" advAuto="0"/>
      <p:bldP spid="451" grpId="0" animBg="1" advAuto="0"/>
      <p:bldP spid="452" grpId="0" animBg="1" advAuto="0"/>
      <p:bldP spid="453" grpId="0" animBg="1" advAuto="0"/>
      <p:bldP spid="454" grpId="0" animBg="1" advAuto="0"/>
      <p:bldP spid="455"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58"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59"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60"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6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62"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63"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464"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65"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466"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467"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468" name="Heather Locklear Arrested for…"/>
          <p:cNvSpPr txBox="1"/>
          <p:nvPr/>
        </p:nvSpPr>
        <p:spPr>
          <a:xfrm>
            <a:off x="1532572" y="746225"/>
            <a:ext cx="5304235" cy="1525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endParaRPr sz="2391"/>
          </a:p>
          <a:p>
            <a:pPr defTabSz="410751">
              <a:defRPr sz="3400" b="1"/>
            </a:pPr>
            <a:r>
              <a:rPr sz="2391"/>
              <a:t>Heather Locklear Arrested for</a:t>
            </a:r>
          </a:p>
          <a:p>
            <a:pPr defTabSz="410751">
              <a:defRPr sz="3400" b="1"/>
            </a:pPr>
            <a:r>
              <a:rPr sz="2391"/>
              <a:t>driving under the influence of drugs</a:t>
            </a:r>
          </a:p>
        </p:txBody>
      </p:sp>
      <p:sp>
        <p:nvSpPr>
          <p:cNvPr id="469"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70"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471"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472"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73"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74"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75"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476"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77"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478"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79"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480"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481"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482"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483"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484"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485"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486" name="Rectangle"/>
          <p:cNvSpPr/>
          <p:nvPr/>
        </p:nvSpPr>
        <p:spPr>
          <a:xfrm>
            <a:off x="1273969" y="-89297"/>
            <a:ext cx="9608344" cy="7170539"/>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grpSp>
        <p:nvGrpSpPr>
          <p:cNvPr id="489" name="Group"/>
          <p:cNvGrpSpPr/>
          <p:nvPr/>
        </p:nvGrpSpPr>
        <p:grpSpPr>
          <a:xfrm>
            <a:off x="2631281" y="1473398"/>
            <a:ext cx="9677797" cy="5446709"/>
            <a:chOff x="0" y="0"/>
            <a:chExt cx="13763977" cy="7746431"/>
          </a:xfrm>
        </p:grpSpPr>
        <p:sp>
          <p:nvSpPr>
            <p:cNvPr id="487" name="Rounded Rectangle"/>
            <p:cNvSpPr/>
            <p:nvPr/>
          </p:nvSpPr>
          <p:spPr>
            <a:xfrm>
              <a:off x="0" y="0"/>
              <a:ext cx="9855200" cy="6057900"/>
            </a:xfrm>
            <a:prstGeom prst="roundRect">
              <a:avLst>
                <a:gd name="adj" fmla="val 3145"/>
              </a:avLst>
            </a:prstGeom>
            <a:solidFill>
              <a:srgbClr val="CADEEE"/>
            </a:solidFill>
            <a:ln w="12700" cap="flat">
              <a:solidFill>
                <a:srgbClr val="000000"/>
              </a:solidFill>
              <a:prstDash val="solid"/>
              <a:miter lim="400000"/>
            </a:ln>
            <a:effectLst/>
          </p:spPr>
          <p:txBody>
            <a:bodyPr wrap="square" lIns="26789" tIns="26789" rIns="26789" bIns="26789" numCol="1" anchor="ctr">
              <a:noAutofit/>
            </a:bodyPr>
            <a:lstStyle/>
            <a:p>
              <a:pPr algn="ctr" defTabSz="410751">
                <a:defRPr sz="3400">
                  <a:latin typeface="+mn-lt"/>
                  <a:ea typeface="+mn-ea"/>
                  <a:cs typeface="+mn-cs"/>
                  <a:sym typeface="Gill Sans"/>
                </a:defRPr>
              </a:pPr>
              <a:endParaRPr sz="2391"/>
            </a:p>
          </p:txBody>
        </p:sp>
        <p:graphicFrame>
          <p:nvGraphicFramePr>
            <p:cNvPr id="488" name="Table"/>
            <p:cNvGraphicFramePr/>
            <p:nvPr/>
          </p:nvGraphicFramePr>
          <p:xfrm>
            <a:off x="127000" y="304801"/>
            <a:ext cx="13636977" cy="7441630"/>
          </p:xfrm>
          <a:graphic>
            <a:graphicData uri="http://schemas.openxmlformats.org/drawingml/2006/table">
              <a:tbl>
                <a:tblPr/>
                <a:tblGrid>
                  <a:gridCol w="4794250">
                    <a:extLst>
                      <a:ext uri="{9D8B030D-6E8A-4147-A177-3AD203B41FA5}">
                        <a16:colId xmlns:a16="http://schemas.microsoft.com/office/drawing/2014/main" val="20000"/>
                      </a:ext>
                    </a:extLst>
                  </a:gridCol>
                  <a:gridCol w="4794250">
                    <a:extLst>
                      <a:ext uri="{9D8B030D-6E8A-4147-A177-3AD203B41FA5}">
                        <a16:colId xmlns:a16="http://schemas.microsoft.com/office/drawing/2014/main" val="20001"/>
                      </a:ext>
                    </a:extLst>
                  </a:gridCol>
                </a:tblGrid>
                <a:tr h="872066">
                  <a:tc>
                    <a:txBody>
                      <a:bodyPr/>
                      <a:lstStyle/>
                      <a:p>
                        <a:pPr algn="ctr" defTabSz="914400">
                          <a:tabLst>
                            <a:tab pos="1168400" algn="l"/>
                          </a:tabLst>
                          <a:defRPr sz="1800"/>
                        </a:pPr>
                        <a:r>
                          <a:rPr sz="4600">
                            <a:latin typeface="+mn-lt"/>
                            <a:ea typeface="+mn-ea"/>
                            <a:cs typeface="+mn-cs"/>
                            <a:sym typeface="Gill Sans"/>
                          </a:rPr>
                          <a:t>System</a:t>
                        </a:r>
                      </a:p>
                    </a:txBody>
                    <a:tcPr marL="38100" marR="38100" marT="38100" marB="38100" anchor="ctr" horzOverflow="overflow">
                      <a:lnL w="0">
                        <a:miter lim="400000"/>
                      </a:lnL>
                      <a:lnR w="25400">
                        <a:solidFill>
                          <a:srgbClr val="000000"/>
                        </a:solidFill>
                        <a:miter lim="400000"/>
                      </a:lnR>
                      <a:lnT w="0">
                        <a:miter lim="400000"/>
                      </a:lnT>
                      <a:lnB w="25400">
                        <a:solidFill>
                          <a:srgbClr val="000000"/>
                        </a:solidFill>
                        <a:miter lim="400000"/>
                      </a:lnB>
                      <a:noFill/>
                    </a:tcPr>
                  </a:tc>
                  <a:tc>
                    <a:txBody>
                      <a:bodyPr/>
                      <a:lstStyle/>
                      <a:p>
                        <a:pPr algn="ctr" defTabSz="914400">
                          <a:tabLst>
                            <a:tab pos="1168400" algn="l"/>
                          </a:tabLst>
                          <a:defRPr sz="1800"/>
                        </a:pPr>
                        <a:r>
                          <a:rPr sz="4600">
                            <a:latin typeface="+mn-lt"/>
                            <a:ea typeface="+mn-ea"/>
                            <a:cs typeface="+mn-cs"/>
                            <a:sym typeface="Gill Sans"/>
                          </a:rPr>
                          <a:t>Correct Answers</a:t>
                        </a:r>
                      </a:p>
                    </a:txBody>
                    <a:tcPr marL="38100" marR="38100" marT="38100" marB="38100" anchor="ctr" horzOverflow="overflow">
                      <a:lnL w="25400">
                        <a:solidFill>
                          <a:srgbClr val="000000"/>
                        </a:solidFill>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872066">
                  <a:tc>
                    <a:txBody>
                      <a:bodyPr/>
                      <a:lstStyle/>
                      <a:p>
                        <a:pPr algn="ctr" defTabSz="914400">
                          <a:tabLst>
                            <a:tab pos="1168400" algn="l"/>
                          </a:tabLst>
                          <a:defRPr sz="1800"/>
                        </a:pPr>
                        <a:r>
                          <a:rPr sz="4600">
                            <a:latin typeface="+mn-lt"/>
                            <a:ea typeface="+mn-ea"/>
                            <a:cs typeface="+mn-cs"/>
                            <a:sym typeface="Gill Sans"/>
                          </a:rPr>
                          <a:t>Reference</a:t>
                        </a:r>
                      </a:p>
                    </a:txBody>
                    <a:tcPr marL="38100" marR="38100" marT="38100" marB="38100" anchor="ctr" horzOverflow="overflow">
                      <a:lnL w="0">
                        <a:miter lim="400000"/>
                      </a:lnL>
                      <a:lnR w="25400">
                        <a:solidFill>
                          <a:srgbClr val="000000"/>
                        </a:solidFill>
                        <a:miter lim="400000"/>
                      </a:lnR>
                      <a:lnT w="25400">
                        <a:solidFill>
                          <a:srgbClr val="000000"/>
                        </a:solidFill>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94%</a:t>
                        </a:r>
                      </a:p>
                    </a:txBody>
                    <a:tcPr marL="38100" marR="38100" marT="38100" marB="38100" anchor="ctr" horzOverflow="overflow">
                      <a:lnL w="25400">
                        <a:solidFill>
                          <a:srgbClr val="000000"/>
                        </a:solidFill>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1"/>
                    </a:ext>
                  </a:extLst>
                </a:tr>
                <a:tr h="872066">
                  <a:tc>
                    <a:txBody>
                      <a:bodyPr/>
                      <a:lstStyle/>
                      <a:p>
                        <a:pPr algn="ctr" defTabSz="914400">
                          <a:tabLst>
                            <a:tab pos="1168400" algn="l"/>
                          </a:tabLst>
                          <a:defRPr sz="1800"/>
                        </a:pPr>
                        <a:r>
                          <a:rPr sz="4600">
                            <a:latin typeface="+mn-lt"/>
                            <a:ea typeface="+mn-ea"/>
                            <a:cs typeface="+mn-cs"/>
                            <a:sym typeface="Gill Sans"/>
                          </a:rPr>
                          <a:t>Google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80%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2"/>
                    </a:ext>
                  </a:extLst>
                </a:tr>
                <a:tr h="872066">
                  <a:tc>
                    <a:txBody>
                      <a:bodyPr/>
                      <a:lstStyle/>
                      <a:p>
                        <a:pPr algn="ctr" defTabSz="914400">
                          <a:tabLst>
                            <a:tab pos="1168400" algn="l"/>
                          </a:tabLst>
                          <a:defRPr sz="1800"/>
                        </a:pPr>
                        <a:r>
                          <a:rPr sz="4600">
                            <a:latin typeface="+mn-lt"/>
                            <a:ea typeface="+mn-ea"/>
                            <a:cs typeface="+mn-cs"/>
                            <a:sym typeface="Gill Sans"/>
                          </a:rPr>
                          <a:t>RBMT5</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77%</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3"/>
                    </a:ext>
                  </a:extLst>
                </a:tr>
                <a:tr h="872066">
                  <a:tc>
                    <a:txBody>
                      <a:bodyPr/>
                      <a:lstStyle/>
                      <a:p>
                        <a:pPr algn="ctr" defTabSz="914400">
                          <a:tabLst>
                            <a:tab pos="1168400" algn="l"/>
                          </a:tabLst>
                          <a:defRPr sz="1800"/>
                        </a:pPr>
                        <a:r>
                          <a:rPr sz="4600">
                            <a:latin typeface="+mn-lt"/>
                            <a:ea typeface="+mn-ea"/>
                            <a:cs typeface="+mn-cs"/>
                            <a:sym typeface="Gill Sans"/>
                          </a:rPr>
                          <a:t>Geneva</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63%</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4"/>
                    </a:ext>
                  </a:extLst>
                </a:tr>
                <a:tr h="872066">
                  <a:tc>
                    <a:txBody>
                      <a:bodyPr/>
                      <a:lstStyle/>
                      <a:p>
                        <a:pPr algn="ctr" defTabSz="914400">
                          <a:tabLst>
                            <a:tab pos="1168400" algn="l"/>
                          </a:tabLst>
                          <a:defRPr sz="1800"/>
                        </a:pPr>
                        <a:r>
                          <a:rPr sz="4600">
                            <a:latin typeface="+mn-lt"/>
                            <a:ea typeface="+mn-ea"/>
                            <a:cs typeface="+mn-cs"/>
                            <a:sym typeface="Gill Sans"/>
                          </a:rPr>
                          <a:t>Tromble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50%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grpSp>
    </p:spTree>
    <p:extLst>
      <p:ext uri="{BB962C8B-B14F-4D97-AF65-F5344CB8AC3E}">
        <p14:creationId xmlns:p14="http://schemas.microsoft.com/office/powerpoint/2010/main" val="74560402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489"/>
                                        </p:tgtEl>
                                        <p:attrNameLst>
                                          <p:attrName>style.visibility</p:attrName>
                                        </p:attrNameLst>
                                      </p:cBhvr>
                                      <p:to>
                                        <p:strVal val="visible"/>
                                      </p:to>
                                    </p:set>
                                    <p:animEffect transition="in" filter="fade">
                                      <p:cBhvr>
                                        <p:cTn id="7" dur="1000"/>
                                        <p:tgtEl>
                                          <p:spTgt spid="489"/>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486"/>
                                        </p:tgtEl>
                                        <p:attrNameLst>
                                          <p:attrName>style.visibility</p:attrName>
                                        </p:attrNameLst>
                                      </p:cBhvr>
                                      <p:to>
                                        <p:strVal val="visible"/>
                                      </p:to>
                                    </p:set>
                                    <p:animEffect transition="in" filter="fade">
                                      <p:cBhvr>
                                        <p:cTn id="11" dur="10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advAuto="0"/>
      <p:bldP spid="489"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92"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93"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94"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95"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96"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97"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498"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99"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500"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01"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502" name="Heather Locklear Arrested for…"/>
          <p:cNvSpPr txBox="1"/>
          <p:nvPr/>
        </p:nvSpPr>
        <p:spPr>
          <a:xfrm>
            <a:off x="1532572" y="930185"/>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0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4"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05"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06"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07"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08"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09"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10"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1"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12"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3"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14"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15"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16"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17"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18"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19"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20" name="Rectangle"/>
          <p:cNvSpPr/>
          <p:nvPr/>
        </p:nvSpPr>
        <p:spPr>
          <a:xfrm>
            <a:off x="1184672" y="-178594"/>
            <a:ext cx="9608344" cy="7170539"/>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grpSp>
        <p:nvGrpSpPr>
          <p:cNvPr id="523" name="Group"/>
          <p:cNvGrpSpPr/>
          <p:nvPr/>
        </p:nvGrpSpPr>
        <p:grpSpPr>
          <a:xfrm>
            <a:off x="2631281" y="1473398"/>
            <a:ext cx="9677797" cy="5446709"/>
            <a:chOff x="0" y="0"/>
            <a:chExt cx="13763977" cy="7746431"/>
          </a:xfrm>
        </p:grpSpPr>
        <p:sp>
          <p:nvSpPr>
            <p:cNvPr id="521" name="Rounded Rectangle"/>
            <p:cNvSpPr/>
            <p:nvPr/>
          </p:nvSpPr>
          <p:spPr>
            <a:xfrm>
              <a:off x="0" y="0"/>
              <a:ext cx="9855200" cy="6057900"/>
            </a:xfrm>
            <a:prstGeom prst="roundRect">
              <a:avLst>
                <a:gd name="adj" fmla="val 3145"/>
              </a:avLst>
            </a:prstGeom>
            <a:solidFill>
              <a:srgbClr val="CADEEE"/>
            </a:solidFill>
            <a:ln w="12700" cap="flat">
              <a:solidFill>
                <a:srgbClr val="000000"/>
              </a:solidFill>
              <a:prstDash val="solid"/>
              <a:miter lim="400000"/>
            </a:ln>
            <a:effectLst/>
          </p:spPr>
          <p:txBody>
            <a:bodyPr wrap="square" lIns="26789" tIns="26789" rIns="26789" bIns="26789" numCol="1" anchor="ctr">
              <a:noAutofit/>
            </a:bodyPr>
            <a:lstStyle/>
            <a:p>
              <a:pPr algn="ctr" defTabSz="410751">
                <a:defRPr sz="3400">
                  <a:latin typeface="+mn-lt"/>
                  <a:ea typeface="+mn-ea"/>
                  <a:cs typeface="+mn-cs"/>
                  <a:sym typeface="Gill Sans"/>
                </a:defRPr>
              </a:pPr>
              <a:endParaRPr sz="2391"/>
            </a:p>
          </p:txBody>
        </p:sp>
        <p:graphicFrame>
          <p:nvGraphicFramePr>
            <p:cNvPr id="522" name="Table"/>
            <p:cNvGraphicFramePr/>
            <p:nvPr/>
          </p:nvGraphicFramePr>
          <p:xfrm>
            <a:off x="127000" y="304801"/>
            <a:ext cx="13636977" cy="7441630"/>
          </p:xfrm>
          <a:graphic>
            <a:graphicData uri="http://schemas.openxmlformats.org/drawingml/2006/table">
              <a:tbl>
                <a:tblPr/>
                <a:tblGrid>
                  <a:gridCol w="4794250">
                    <a:extLst>
                      <a:ext uri="{9D8B030D-6E8A-4147-A177-3AD203B41FA5}">
                        <a16:colId xmlns:a16="http://schemas.microsoft.com/office/drawing/2014/main" val="20000"/>
                      </a:ext>
                    </a:extLst>
                  </a:gridCol>
                  <a:gridCol w="4794250">
                    <a:extLst>
                      <a:ext uri="{9D8B030D-6E8A-4147-A177-3AD203B41FA5}">
                        <a16:colId xmlns:a16="http://schemas.microsoft.com/office/drawing/2014/main" val="20001"/>
                      </a:ext>
                    </a:extLst>
                  </a:gridCol>
                </a:tblGrid>
                <a:tr h="872066">
                  <a:tc>
                    <a:txBody>
                      <a:bodyPr/>
                      <a:lstStyle/>
                      <a:p>
                        <a:pPr algn="ctr" defTabSz="914400">
                          <a:tabLst>
                            <a:tab pos="1168400" algn="l"/>
                          </a:tabLst>
                          <a:defRPr sz="1800"/>
                        </a:pPr>
                        <a:r>
                          <a:rPr sz="4600">
                            <a:latin typeface="+mn-lt"/>
                            <a:ea typeface="+mn-ea"/>
                            <a:cs typeface="+mn-cs"/>
                            <a:sym typeface="Gill Sans"/>
                          </a:rPr>
                          <a:t>System</a:t>
                        </a:r>
                      </a:p>
                    </a:txBody>
                    <a:tcPr marL="38100" marR="38100" marT="38100" marB="38100" anchor="ctr" horzOverflow="overflow">
                      <a:lnL w="0">
                        <a:miter lim="400000"/>
                      </a:lnL>
                      <a:lnR w="25400">
                        <a:solidFill>
                          <a:srgbClr val="000000"/>
                        </a:solidFill>
                        <a:miter lim="400000"/>
                      </a:lnR>
                      <a:lnT w="0">
                        <a:miter lim="400000"/>
                      </a:lnT>
                      <a:lnB w="25400">
                        <a:solidFill>
                          <a:srgbClr val="000000"/>
                        </a:solidFill>
                        <a:miter lim="400000"/>
                      </a:lnB>
                      <a:noFill/>
                    </a:tcPr>
                  </a:tc>
                  <a:tc>
                    <a:txBody>
                      <a:bodyPr/>
                      <a:lstStyle/>
                      <a:p>
                        <a:pPr algn="ctr" defTabSz="914400">
                          <a:tabLst>
                            <a:tab pos="1168400" algn="l"/>
                          </a:tabLst>
                          <a:defRPr sz="1800"/>
                        </a:pPr>
                        <a:r>
                          <a:rPr sz="4600">
                            <a:latin typeface="+mn-lt"/>
                            <a:ea typeface="+mn-ea"/>
                            <a:cs typeface="+mn-cs"/>
                            <a:sym typeface="Gill Sans"/>
                          </a:rPr>
                          <a:t>Correct Answers</a:t>
                        </a:r>
                      </a:p>
                    </a:txBody>
                    <a:tcPr marL="38100" marR="38100" marT="38100" marB="38100" anchor="ctr" horzOverflow="overflow">
                      <a:lnL w="25400">
                        <a:solidFill>
                          <a:srgbClr val="000000"/>
                        </a:solidFill>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872066">
                  <a:tc>
                    <a:txBody>
                      <a:bodyPr/>
                      <a:lstStyle/>
                      <a:p>
                        <a:pPr algn="ctr" defTabSz="914400">
                          <a:tabLst>
                            <a:tab pos="1168400" algn="l"/>
                          </a:tabLst>
                          <a:defRPr sz="1800"/>
                        </a:pPr>
                        <a:r>
                          <a:rPr sz="4600">
                            <a:latin typeface="+mn-lt"/>
                            <a:ea typeface="+mn-ea"/>
                            <a:cs typeface="+mn-cs"/>
                            <a:sym typeface="Gill Sans"/>
                          </a:rPr>
                          <a:t>Reference</a:t>
                        </a:r>
                      </a:p>
                    </a:txBody>
                    <a:tcPr marL="38100" marR="38100" marT="38100" marB="38100" anchor="ctr" horzOverflow="overflow">
                      <a:lnL w="0">
                        <a:miter lim="400000"/>
                      </a:lnL>
                      <a:lnR w="25400">
                        <a:solidFill>
                          <a:srgbClr val="000000"/>
                        </a:solidFill>
                        <a:miter lim="400000"/>
                      </a:lnR>
                      <a:lnT w="25400">
                        <a:solidFill>
                          <a:srgbClr val="000000"/>
                        </a:solidFill>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94%</a:t>
                        </a:r>
                      </a:p>
                    </a:txBody>
                    <a:tcPr marL="38100" marR="38100" marT="38100" marB="38100" anchor="ctr" horzOverflow="overflow">
                      <a:lnL w="25400">
                        <a:solidFill>
                          <a:srgbClr val="000000"/>
                        </a:solidFill>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1"/>
                    </a:ext>
                  </a:extLst>
                </a:tr>
                <a:tr h="872066">
                  <a:tc>
                    <a:txBody>
                      <a:bodyPr/>
                      <a:lstStyle/>
                      <a:p>
                        <a:pPr algn="ctr" defTabSz="914400">
                          <a:tabLst>
                            <a:tab pos="1168400" algn="l"/>
                          </a:tabLst>
                          <a:defRPr sz="1800"/>
                        </a:pPr>
                        <a:r>
                          <a:rPr sz="4600">
                            <a:latin typeface="+mn-lt"/>
                            <a:ea typeface="+mn-ea"/>
                            <a:cs typeface="+mn-cs"/>
                            <a:sym typeface="Gill Sans"/>
                          </a:rPr>
                          <a:t>Google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80%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2"/>
                    </a:ext>
                  </a:extLst>
                </a:tr>
                <a:tr h="872066">
                  <a:tc>
                    <a:txBody>
                      <a:bodyPr/>
                      <a:lstStyle/>
                      <a:p>
                        <a:pPr algn="ctr" defTabSz="914400">
                          <a:tabLst>
                            <a:tab pos="1168400" algn="l"/>
                          </a:tabLst>
                          <a:defRPr sz="1800"/>
                        </a:pPr>
                        <a:r>
                          <a:rPr sz="4600">
                            <a:latin typeface="+mn-lt"/>
                            <a:ea typeface="+mn-ea"/>
                            <a:cs typeface="+mn-cs"/>
                            <a:sym typeface="Gill Sans"/>
                          </a:rPr>
                          <a:t>RBMT5</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77%</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3"/>
                    </a:ext>
                  </a:extLst>
                </a:tr>
                <a:tr h="872066">
                  <a:tc>
                    <a:txBody>
                      <a:bodyPr/>
                      <a:lstStyle/>
                      <a:p>
                        <a:pPr algn="ctr" defTabSz="914400">
                          <a:tabLst>
                            <a:tab pos="1168400" algn="l"/>
                          </a:tabLst>
                          <a:defRPr sz="1800"/>
                        </a:pPr>
                        <a:r>
                          <a:rPr sz="4600">
                            <a:latin typeface="+mn-lt"/>
                            <a:ea typeface="+mn-ea"/>
                            <a:cs typeface="+mn-cs"/>
                            <a:sym typeface="Gill Sans"/>
                          </a:rPr>
                          <a:t>Geneva</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63%</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4"/>
                    </a:ext>
                  </a:extLst>
                </a:tr>
                <a:tr h="872066">
                  <a:tc>
                    <a:txBody>
                      <a:bodyPr/>
                      <a:lstStyle/>
                      <a:p>
                        <a:pPr algn="ctr" defTabSz="914400">
                          <a:tabLst>
                            <a:tab pos="1168400" algn="l"/>
                          </a:tabLst>
                          <a:defRPr sz="1800"/>
                        </a:pPr>
                        <a:r>
                          <a:rPr sz="4600">
                            <a:latin typeface="+mn-lt"/>
                            <a:ea typeface="+mn-ea"/>
                            <a:cs typeface="+mn-cs"/>
                            <a:sym typeface="Gill Sans"/>
                          </a:rPr>
                          <a:t>JHU - Tromble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4600">
                            <a:latin typeface="+mn-lt"/>
                            <a:ea typeface="+mn-ea"/>
                            <a:cs typeface="+mn-cs"/>
                            <a:sym typeface="Gill Sans"/>
                          </a:rPr>
                          <a:t>50%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grpSp>
      <p:sp>
        <p:nvSpPr>
          <p:cNvPr id="524" name="90 reading comprehension questions for 10 document"/>
          <p:cNvSpPr/>
          <p:nvPr/>
        </p:nvSpPr>
        <p:spPr>
          <a:xfrm>
            <a:off x="1979414" y="1062633"/>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90 reading comprehension questions for 10 document</a:t>
            </a:r>
          </a:p>
        </p:txBody>
      </p:sp>
      <p:sp>
        <p:nvSpPr>
          <p:cNvPr id="525" name="$"/>
          <p:cNvSpPr/>
          <p:nvPr/>
        </p:nvSpPr>
        <p:spPr>
          <a:xfrm>
            <a:off x="6747867" y="105370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26" name="$"/>
          <p:cNvSpPr/>
          <p:nvPr/>
        </p:nvSpPr>
        <p:spPr>
          <a:xfrm>
            <a:off x="6783586" y="2160984"/>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27" name="3."/>
          <p:cNvSpPr/>
          <p:nvPr/>
        </p:nvSpPr>
        <p:spPr>
          <a:xfrm>
            <a:off x="7614047" y="982266"/>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3</a:t>
            </a:r>
            <a:r>
              <a:rPr sz="4922"/>
              <a:t>.</a:t>
            </a:r>
          </a:p>
        </p:txBody>
      </p:sp>
      <p:sp>
        <p:nvSpPr>
          <p:cNvPr id="528" name="9."/>
          <p:cNvSpPr/>
          <p:nvPr/>
        </p:nvSpPr>
        <p:spPr>
          <a:xfrm>
            <a:off x="7649766" y="2089547"/>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9</a:t>
            </a:r>
            <a:r>
              <a:rPr sz="4922"/>
              <a:t>.</a:t>
            </a:r>
          </a:p>
        </p:txBody>
      </p:sp>
      <p:sp>
        <p:nvSpPr>
          <p:cNvPr id="529" name="30"/>
          <p:cNvSpPr/>
          <p:nvPr/>
        </p:nvSpPr>
        <p:spPr>
          <a:xfrm>
            <a:off x="8801695" y="106263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30</a:t>
            </a:r>
          </a:p>
        </p:txBody>
      </p:sp>
      <p:sp>
        <p:nvSpPr>
          <p:cNvPr id="530" name="40"/>
          <p:cNvSpPr/>
          <p:nvPr/>
        </p:nvSpPr>
        <p:spPr>
          <a:xfrm>
            <a:off x="8837414" y="2169914"/>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40</a:t>
            </a:r>
          </a:p>
        </p:txBody>
      </p:sp>
      <p:sp>
        <p:nvSpPr>
          <p:cNvPr id="531" name="2160 judgments about question redundancy and goodness"/>
          <p:cNvSpPr/>
          <p:nvPr/>
        </p:nvSpPr>
        <p:spPr>
          <a:xfrm>
            <a:off x="2006203" y="217884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2160 judgments about question redundancy and goodness</a:t>
            </a:r>
          </a:p>
        </p:txBody>
      </p:sp>
      <p:sp>
        <p:nvSpPr>
          <p:cNvPr id="532" name="$"/>
          <p:cNvSpPr/>
          <p:nvPr/>
        </p:nvSpPr>
        <p:spPr>
          <a:xfrm>
            <a:off x="6881813" y="439340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33" name="$"/>
          <p:cNvSpPr/>
          <p:nvPr/>
        </p:nvSpPr>
        <p:spPr>
          <a:xfrm>
            <a:off x="6846094" y="327719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34" name="41."/>
          <p:cNvSpPr/>
          <p:nvPr/>
        </p:nvSpPr>
        <p:spPr>
          <a:xfrm>
            <a:off x="7721203" y="3214688"/>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41</a:t>
            </a:r>
            <a:r>
              <a:rPr sz="4922"/>
              <a:t>.</a:t>
            </a:r>
          </a:p>
        </p:txBody>
      </p:sp>
      <p:sp>
        <p:nvSpPr>
          <p:cNvPr id="535" name="15."/>
          <p:cNvSpPr/>
          <p:nvPr/>
        </p:nvSpPr>
        <p:spPr>
          <a:xfrm>
            <a:off x="7756922" y="4321969"/>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15</a:t>
            </a:r>
            <a:r>
              <a:rPr sz="4922"/>
              <a:t>.</a:t>
            </a:r>
          </a:p>
        </p:txBody>
      </p:sp>
      <p:sp>
        <p:nvSpPr>
          <p:cNvPr id="536" name="50"/>
          <p:cNvSpPr/>
          <p:nvPr/>
        </p:nvSpPr>
        <p:spPr>
          <a:xfrm>
            <a:off x="8944570" y="440233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50</a:t>
            </a:r>
          </a:p>
        </p:txBody>
      </p:sp>
      <p:sp>
        <p:nvSpPr>
          <p:cNvPr id="537" name="5 people answering questions using 5 MT system for 10 docs"/>
          <p:cNvSpPr/>
          <p:nvPr/>
        </p:nvSpPr>
        <p:spPr>
          <a:xfrm>
            <a:off x="2015133" y="330398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5 people answering questions using 5 MT system for 10 docs</a:t>
            </a:r>
          </a:p>
        </p:txBody>
      </p:sp>
      <p:sp>
        <p:nvSpPr>
          <p:cNvPr id="538" name="25"/>
          <p:cNvSpPr/>
          <p:nvPr/>
        </p:nvSpPr>
        <p:spPr>
          <a:xfrm>
            <a:off x="8908852" y="329505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25</a:t>
            </a:r>
          </a:p>
        </p:txBody>
      </p:sp>
      <p:sp>
        <p:nvSpPr>
          <p:cNvPr id="539" name="Redundantly grading all 1,300 answers"/>
          <p:cNvSpPr/>
          <p:nvPr/>
        </p:nvSpPr>
        <p:spPr>
          <a:xfrm>
            <a:off x="2041922" y="4411266"/>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Redundantly grading all 1,300 answers</a:t>
            </a:r>
          </a:p>
        </p:txBody>
      </p:sp>
      <p:sp>
        <p:nvSpPr>
          <p:cNvPr id="540" name="$"/>
          <p:cNvSpPr/>
          <p:nvPr/>
        </p:nvSpPr>
        <p:spPr>
          <a:xfrm>
            <a:off x="6944320" y="554533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41" name="69."/>
          <p:cNvSpPr/>
          <p:nvPr/>
        </p:nvSpPr>
        <p:spPr>
          <a:xfrm>
            <a:off x="7810500" y="5473899"/>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69</a:t>
            </a:r>
            <a:r>
              <a:rPr sz="4922"/>
              <a:t>.</a:t>
            </a:r>
          </a:p>
        </p:txBody>
      </p:sp>
      <p:sp>
        <p:nvSpPr>
          <p:cNvPr id="542" name="45"/>
          <p:cNvSpPr/>
          <p:nvPr/>
        </p:nvSpPr>
        <p:spPr>
          <a:xfrm>
            <a:off x="8998148" y="555426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45</a:t>
            </a:r>
          </a:p>
        </p:txBody>
      </p:sp>
    </p:spTree>
    <p:extLst>
      <p:ext uri="{BB962C8B-B14F-4D97-AF65-F5344CB8AC3E}">
        <p14:creationId xmlns:p14="http://schemas.microsoft.com/office/powerpoint/2010/main" val="202607382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Guidelines for your own tasks"/>
          <p:cNvSpPr txBox="1">
            <a:spLocks noGrp="1"/>
          </p:cNvSpPr>
          <p:nvPr>
            <p:ph type="title"/>
          </p:nvPr>
        </p:nvSpPr>
        <p:spPr>
          <a:prstGeom prst="rect">
            <a:avLst/>
          </a:prstGeom>
        </p:spPr>
        <p:txBody>
          <a:bodyPr>
            <a:normAutofit fontScale="90000"/>
          </a:bodyPr>
          <a:lstStyle>
            <a:lvl1pPr defTabSz="537463">
              <a:defRPr sz="7728"/>
            </a:lvl1pPr>
          </a:lstStyle>
          <a:p>
            <a:r>
              <a:t>Guidelines for your own tasks</a:t>
            </a:r>
          </a:p>
        </p:txBody>
      </p:sp>
      <p:sp>
        <p:nvSpPr>
          <p:cNvPr id="545" name="Simple instructions are required…"/>
          <p:cNvSpPr txBox="1">
            <a:spLocks noGrp="1"/>
          </p:cNvSpPr>
          <p:nvPr>
            <p:ph type="body" idx="1"/>
          </p:nvPr>
        </p:nvSpPr>
        <p:spPr>
          <a:prstGeom prst="rect">
            <a:avLst/>
          </a:prstGeom>
        </p:spPr>
        <p:txBody>
          <a:bodyPr/>
          <a:lstStyle/>
          <a:p>
            <a:r>
              <a:t>Simple instructions are required </a:t>
            </a:r>
          </a:p>
          <a:p>
            <a:r>
              <a:t>If your task can’t be expressed in one paragraph + bullets, then it may need to be broken into simpler sub-tasks</a:t>
            </a:r>
          </a:p>
        </p:txBody>
      </p:sp>
    </p:spTree>
    <p:extLst>
      <p:ext uri="{BB962C8B-B14F-4D97-AF65-F5344CB8AC3E}">
        <p14:creationId xmlns:p14="http://schemas.microsoft.com/office/powerpoint/2010/main" val="288988022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Guidelines for your own tasks"/>
          <p:cNvSpPr txBox="1">
            <a:spLocks noGrp="1"/>
          </p:cNvSpPr>
          <p:nvPr>
            <p:ph type="title"/>
          </p:nvPr>
        </p:nvSpPr>
        <p:spPr>
          <a:prstGeom prst="rect">
            <a:avLst/>
          </a:prstGeom>
        </p:spPr>
        <p:txBody>
          <a:bodyPr>
            <a:normAutofit fontScale="90000"/>
          </a:bodyPr>
          <a:lstStyle>
            <a:lvl1pPr defTabSz="537463">
              <a:defRPr sz="7728"/>
            </a:lvl1pPr>
          </a:lstStyle>
          <a:p>
            <a:r>
              <a:t>Guidelines for your own tasks</a:t>
            </a:r>
          </a:p>
        </p:txBody>
      </p:sp>
      <p:sp>
        <p:nvSpPr>
          <p:cNvPr id="548" name="Quality control is paramount…"/>
          <p:cNvSpPr txBox="1">
            <a:spLocks noGrp="1"/>
          </p:cNvSpPr>
          <p:nvPr>
            <p:ph type="body" idx="1"/>
          </p:nvPr>
        </p:nvSpPr>
        <p:spPr>
          <a:prstGeom prst="rect">
            <a:avLst/>
          </a:prstGeom>
        </p:spPr>
        <p:txBody>
          <a:bodyPr>
            <a:normAutofit fontScale="92500" lnSpcReduction="20000"/>
          </a:bodyPr>
          <a:lstStyle/>
          <a:p>
            <a:pPr marL="550048" indent="-353602" defTabSz="361460">
              <a:spcBef>
                <a:spcPts val="1477"/>
              </a:spcBef>
              <a:defRPr sz="3696"/>
            </a:pPr>
            <a:r>
              <a:t>Quality control is paramount </a:t>
            </a:r>
          </a:p>
          <a:p>
            <a:pPr marL="825074" lvl="1" indent="-353602" defTabSz="361460">
              <a:spcBef>
                <a:spcPts val="1477"/>
              </a:spcBef>
              <a:defRPr sz="3696"/>
            </a:pPr>
            <a:r>
              <a:t>Measuring redundancy doesn’t work if people answer incorrectly in systematic ways</a:t>
            </a:r>
          </a:p>
          <a:p>
            <a:pPr marL="825074" lvl="1" indent="-353602" defTabSz="361460">
              <a:spcBef>
                <a:spcPts val="1477"/>
              </a:spcBef>
              <a:defRPr sz="3696"/>
            </a:pPr>
            <a:r>
              <a:t>Embed gold standard data as controls</a:t>
            </a:r>
          </a:p>
          <a:p>
            <a:pPr marL="550048" indent="-353602" defTabSz="361460">
              <a:spcBef>
                <a:spcPts val="1477"/>
              </a:spcBef>
              <a:defRPr sz="3696"/>
            </a:pPr>
            <a:r>
              <a:t>Qualification tests v. no qualification test</a:t>
            </a:r>
          </a:p>
          <a:p>
            <a:pPr marL="825074" lvl="1" indent="-353602" defTabSz="361460">
              <a:spcBef>
                <a:spcPts val="1477"/>
              </a:spcBef>
              <a:defRPr sz="3696"/>
            </a:pPr>
            <a:r>
              <a:t> Reduce participation, but usually ensures higher quality</a:t>
            </a:r>
          </a:p>
        </p:txBody>
      </p:sp>
    </p:spTree>
    <p:extLst>
      <p:ext uri="{BB962C8B-B14F-4D97-AF65-F5344CB8AC3E}">
        <p14:creationId xmlns:p14="http://schemas.microsoft.com/office/powerpoint/2010/main" val="30100214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Image tagging"/>
          <p:cNvSpPr txBox="1">
            <a:spLocks noGrp="1"/>
          </p:cNvSpPr>
          <p:nvPr>
            <p:ph type="title"/>
          </p:nvPr>
        </p:nvSpPr>
        <p:spPr>
          <a:prstGeom prst="rect">
            <a:avLst/>
          </a:prstGeom>
        </p:spPr>
        <p:txBody>
          <a:bodyPr/>
          <a:lstStyle/>
          <a:p>
            <a:r>
              <a:t>Image tagging</a:t>
            </a:r>
          </a:p>
        </p:txBody>
      </p:sp>
      <p:pic>
        <p:nvPicPr>
          <p:cNvPr id="213" name="droppedImage.pdf" descr="droppedImage.pdf"/>
          <p:cNvPicPr>
            <a:picLocks noChangeAspect="1"/>
          </p:cNvPicPr>
          <p:nvPr/>
        </p:nvPicPr>
        <p:blipFill>
          <a:blip r:embed="rId2"/>
          <a:stretch>
            <a:fillRect/>
          </a:stretch>
        </p:blipFill>
        <p:spPr>
          <a:xfrm>
            <a:off x="2461617" y="1687711"/>
            <a:ext cx="6277570" cy="5581781"/>
          </a:xfrm>
          <a:prstGeom prst="rect">
            <a:avLst/>
          </a:prstGeom>
          <a:ln w="12700">
            <a:miter lim="400000"/>
          </a:ln>
        </p:spPr>
      </p:pic>
    </p:spTree>
    <p:extLst>
      <p:ext uri="{BB962C8B-B14F-4D97-AF65-F5344CB8AC3E}">
        <p14:creationId xmlns:p14="http://schemas.microsoft.com/office/powerpoint/2010/main" val="25857103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ranscription"/>
          <p:cNvSpPr txBox="1">
            <a:spLocks noGrp="1"/>
          </p:cNvSpPr>
          <p:nvPr>
            <p:ph type="title"/>
          </p:nvPr>
        </p:nvSpPr>
        <p:spPr>
          <a:prstGeom prst="rect">
            <a:avLst/>
          </a:prstGeom>
        </p:spPr>
        <p:txBody>
          <a:bodyPr/>
          <a:lstStyle/>
          <a:p>
            <a:r>
              <a:t>Transcription</a:t>
            </a:r>
          </a:p>
        </p:txBody>
      </p:sp>
      <p:pic>
        <p:nvPicPr>
          <p:cNvPr id="216" name="droppedImage.pdf" descr="droppedImage.pdf"/>
          <p:cNvPicPr>
            <a:picLocks noChangeAspect="1"/>
          </p:cNvPicPr>
          <p:nvPr/>
        </p:nvPicPr>
        <p:blipFill>
          <a:blip r:embed="rId2"/>
          <a:stretch>
            <a:fillRect/>
          </a:stretch>
        </p:blipFill>
        <p:spPr>
          <a:xfrm>
            <a:off x="2477498" y="1669852"/>
            <a:ext cx="6413494" cy="5804297"/>
          </a:xfrm>
          <a:prstGeom prst="rect">
            <a:avLst/>
          </a:prstGeom>
          <a:ln w="12700">
            <a:miter lim="400000"/>
          </a:ln>
        </p:spPr>
      </p:pic>
    </p:spTree>
    <p:extLst>
      <p:ext uri="{BB962C8B-B14F-4D97-AF65-F5344CB8AC3E}">
        <p14:creationId xmlns:p14="http://schemas.microsoft.com/office/powerpoint/2010/main" val="3890312263"/>
      </p:ext>
    </p:extLst>
  </p:cSld>
  <p:clrMapOvr>
    <a:masterClrMapping/>
  </p:clrMapOvr>
  <p:transition spd="med"/>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TotalTime>
  <Words>6790</Words>
  <Application>Microsoft Macintosh PowerPoint</Application>
  <PresentationFormat>Widescreen</PresentationFormat>
  <Paragraphs>322</Paragraphs>
  <Slides>76</Slides>
  <Notes>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Helvetica Neue</vt:lpstr>
      <vt:lpstr>Helvetica Neue Light</vt:lpstr>
      <vt:lpstr>Lucida Grande</vt:lpstr>
      <vt:lpstr>Open Sans</vt:lpstr>
      <vt:lpstr>Open Sans SemiBold</vt:lpstr>
      <vt:lpstr>Office Theme</vt:lpstr>
      <vt:lpstr>Amazon Mechanical Turk</vt:lpstr>
      <vt:lpstr>PowerPoint Presentation</vt:lpstr>
      <vt:lpstr>Categorization</vt:lpstr>
      <vt:lpstr>Data Collection</vt:lpstr>
      <vt:lpstr>Image Moderation</vt:lpstr>
      <vt:lpstr>Sentiment</vt:lpstr>
      <vt:lpstr>Surveys</vt:lpstr>
      <vt:lpstr>Image tagging</vt:lpstr>
      <vt:lpstr>Transcription</vt:lpstr>
      <vt:lpstr>Writing</vt:lpstr>
      <vt:lpstr>Any HTML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your own HIT</vt:lpstr>
      <vt:lpstr>HIT Parameters</vt:lpstr>
      <vt:lpstr>PowerPoint Presentation</vt:lpstr>
      <vt:lpstr>Purpose of redundancy</vt:lpstr>
      <vt:lpstr>PowerPoint Presentation</vt:lpstr>
      <vt:lpstr>Worker Requirements</vt:lpstr>
      <vt:lpstr>Worker Requirements</vt:lpstr>
      <vt:lpstr>Worker Requirements</vt:lpstr>
      <vt:lpstr>Masters</vt:lpstr>
      <vt:lpstr>Masters</vt:lpstr>
      <vt:lpstr>Masters: Pros</vt:lpstr>
      <vt:lpstr>Masters: Cons</vt:lpstr>
      <vt:lpstr>Premium Qualifications</vt:lpstr>
      <vt:lpstr>Custom Qualifications</vt:lpstr>
      <vt:lpstr>Custom Qualifications</vt:lpstr>
      <vt:lpstr>Qualification Tests</vt:lpstr>
      <vt:lpstr>HTML Template</vt:lpstr>
      <vt:lpstr>HTML Template</vt:lpstr>
      <vt:lpstr>Writing Instructions</vt:lpstr>
      <vt:lpstr>How to populate a HIT with data</vt:lpstr>
      <vt:lpstr>Uploading a CSV</vt:lpstr>
      <vt:lpstr>Special characters in the CSV spec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Approving / rejecting</vt:lpstr>
      <vt:lpstr>PowerPoint Presentation</vt:lpstr>
      <vt:lpstr>Semi-automating the approval process with CSV</vt:lpstr>
      <vt:lpstr>PowerPoint Presentation</vt:lpstr>
      <vt:lpstr>Recommendation for approval thresholds</vt:lpstr>
      <vt:lpstr>The Sandbox</vt:lpstr>
      <vt:lpstr>PowerPoint Presentation</vt:lpstr>
      <vt:lpstr>PowerPoint Presentation</vt:lpstr>
      <vt:lpstr>HITs can use any HTML or javascript</vt:lpstr>
      <vt:lpstr>The MTurk SDK</vt:lpstr>
      <vt:lpstr>The art of designing good HITs</vt:lpstr>
      <vt:lpstr>Crowdsourcing works for tasks that are</vt:lpstr>
      <vt:lpstr>Crowdsourcing works for tasks that are</vt:lpstr>
      <vt:lpstr>Example HIT design:  Reading Comprehension to evaluate Machine Translation systems</vt:lpstr>
      <vt:lpstr>Evaluating Machine Translation</vt:lpstr>
      <vt:lpstr>Evaluating Machine Translation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 for your own tasks</vt:lpstr>
      <vt:lpstr>Guidelines for your own 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Callison-Burch, Christopher</dc:creator>
  <cp:lastModifiedBy>Callison-Burch, Christopher</cp:lastModifiedBy>
  <cp:revision>2</cp:revision>
  <dcterms:created xsi:type="dcterms:W3CDTF">2021-01-26T14:13:56Z</dcterms:created>
  <dcterms:modified xsi:type="dcterms:W3CDTF">2021-01-26T16:39:10Z</dcterms:modified>
</cp:coreProperties>
</file>